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4"/>
  </p:sldMasterIdLst>
  <p:notesMasterIdLst>
    <p:notesMasterId r:id="rId54"/>
  </p:notesMasterIdLst>
  <p:handoutMasterIdLst>
    <p:handoutMasterId r:id="rId55"/>
  </p:handoutMasterIdLst>
  <p:sldIdLst>
    <p:sldId id="280" r:id="rId5"/>
    <p:sldId id="315" r:id="rId6"/>
    <p:sldId id="318" r:id="rId7"/>
    <p:sldId id="316" r:id="rId8"/>
    <p:sldId id="317" r:id="rId9"/>
    <p:sldId id="320" r:id="rId10"/>
    <p:sldId id="321" r:id="rId11"/>
    <p:sldId id="322" r:id="rId12"/>
    <p:sldId id="323" r:id="rId13"/>
    <p:sldId id="324" r:id="rId14"/>
    <p:sldId id="326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19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61" r:id="rId44"/>
    <p:sldId id="360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290" r:id="rId53"/>
  </p:sldIdLst>
  <p:sldSz cx="9144000" cy="5143500" type="screen16x9"/>
  <p:notesSz cx="6858000" cy="9144000"/>
  <p:defaultTextStyle>
    <a:defPPr>
      <a:defRPr lang="en-US"/>
    </a:defPPr>
    <a:lvl1pPr marL="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4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8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1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5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69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3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16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0" algn="l" defTabSz="6857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CA510E0-69D2-4D8A-B1D8-A55A0E8EFF28}">
          <p14:sldIdLst>
            <p14:sldId id="280"/>
          </p14:sldIdLst>
        </p14:section>
        <p14:section name="Outline" id="{03D13AB8-C7DB-485D-B7F0-C4C9EB2E5C05}">
          <p14:sldIdLst>
            <p14:sldId id="315"/>
          </p14:sldIdLst>
        </p14:section>
        <p14:section name="Introduction" id="{229FD9CA-76AA-48AA-A1C5-0C410A9D0BC2}">
          <p14:sldIdLst>
            <p14:sldId id="318"/>
          </p14:sldIdLst>
        </p14:section>
        <p14:section name="System Structure" id="{D45DE279-7955-418D-BBA9-3C8CE3863FC0}">
          <p14:sldIdLst>
            <p14:sldId id="316"/>
          </p14:sldIdLst>
        </p14:section>
        <p14:section name="=== System Structure- Query Dashboard List ===" id="{74D625B6-73D9-425E-940C-6A65ECE8D3A2}">
          <p14:sldIdLst>
            <p14:sldId id="317"/>
          </p14:sldIdLst>
        </p14:section>
        <p14:section name="DailyWeeklyMonthly_Report" id="{4CB2F65D-3B8E-44CE-93CC-BE3A131D9082}">
          <p14:sldIdLst>
            <p14:sldId id="320"/>
            <p14:sldId id="321"/>
            <p14:sldId id="322"/>
            <p14:sldId id="323"/>
          </p14:sldIdLst>
        </p14:section>
        <p14:section name="Summary Table" id="{7A859E8C-23BB-4A4C-B74C-6B06708F9E2B}">
          <p14:sldIdLst>
            <p14:sldId id="324"/>
            <p14:sldId id="326"/>
            <p14:sldId id="325"/>
            <p14:sldId id="327"/>
            <p14:sldId id="328"/>
          </p14:sldIdLst>
        </p14:section>
        <p14:section name="Cpk query dashboard" id="{046B3726-FB7F-467C-9020-25CE7F68C8DA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First Pass Yield" id="{C0ACAF77-68AE-4778-A733-2508ECC424D1}">
          <p14:sldIdLst>
            <p14:sldId id="337"/>
            <p14:sldId id="338"/>
            <p14:sldId id="339"/>
          </p14:sldIdLst>
        </p14:section>
        <p14:section name="Cycle-time" id="{5CC406CA-5308-4AA9-95C9-29C8AA49167F}">
          <p14:sldIdLst>
            <p14:sldId id="340"/>
          </p14:sldIdLst>
        </p14:section>
        <p14:section name="WIP" id="{EC5D9453-8EB7-4B8D-B138-B801A316B76C}">
          <p14:sldIdLst>
            <p14:sldId id="341"/>
          </p14:sldIdLst>
        </p14:section>
        <p14:section name="Alarm dashboard" id="{11F05B92-7926-4211-8FAC-8E51A4B6DCEB}">
          <p14:sldIdLst>
            <p14:sldId id="342"/>
            <p14:sldId id="343"/>
            <p14:sldId id="344"/>
          </p14:sldIdLst>
        </p14:section>
        <p14:section name="=== System Structure: Metrics dashboard ===" id="{BAE4FB0A-1DF4-4D08-85A4-895C66A35EC5}">
          <p14:sldIdLst>
            <p14:sldId id="319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1"/>
          </p14:sldIdLst>
        </p14:section>
        <p14:section name="How to use: for example" id="{EBD323E3-914F-417E-9A74-95E344D4BA5C}">
          <p14:sldIdLst>
            <p14:sldId id="360"/>
          </p14:sldIdLst>
        </p14:section>
        <p14:section name="使用方式舉例_1" id="{C89F7816-8BFD-4B17-BDB2-20541EB1240E}">
          <p14:sldIdLst>
            <p14:sldId id="353"/>
            <p14:sldId id="354"/>
            <p14:sldId id="355"/>
          </p14:sldIdLst>
        </p14:section>
        <p14:section name="使用方式舉例_2" id="{A7C48043-0D98-468A-A214-F0A8C4F11BB2}">
          <p14:sldIdLst>
            <p14:sldId id="356"/>
            <p14:sldId id="357"/>
            <p14:sldId id="358"/>
            <p14:sldId id="359"/>
          </p14:sldIdLst>
        </p14:section>
        <p14:section name="其他" id="{CE8C0E66-13D1-4B55-A944-167ABBBAE5DC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8">
          <p15:clr>
            <a:srgbClr val="A4A3A4"/>
          </p15:clr>
        </p15:guide>
        <p15:guide id="10" pos="634">
          <p15:clr>
            <a:srgbClr val="A4A3A4"/>
          </p15:clr>
        </p15:guide>
        <p15:guide id="11" pos="5505">
          <p15:clr>
            <a:srgbClr val="A4A3A4"/>
          </p15:clr>
        </p15:guide>
        <p15:guide id="12" pos="258">
          <p15:clr>
            <a:srgbClr val="A4A3A4"/>
          </p15:clr>
        </p15:guide>
        <p15:guide id="13" pos="1064">
          <p15:clr>
            <a:srgbClr val="A4A3A4"/>
          </p15:clr>
        </p15:guide>
        <p15:guide id="14" orient="horz" pos="2979">
          <p15:clr>
            <a:srgbClr val="A4A3A4"/>
          </p15:clr>
        </p15:guide>
        <p15:guide id="15" orient="horz" pos="547">
          <p15:clr>
            <a:srgbClr val="A4A3A4"/>
          </p15:clr>
        </p15:guide>
        <p15:guide id="16" orient="horz" pos="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42B"/>
    <a:srgbClr val="FFFF00"/>
    <a:srgbClr val="FFFFCC"/>
    <a:srgbClr val="0000FF"/>
    <a:srgbClr val="FFFFFF"/>
    <a:srgbClr val="00B0F0"/>
    <a:srgbClr val="FFC000"/>
    <a:srgbClr val="FCE3D5"/>
    <a:srgbClr val="00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424" autoAdjust="0"/>
  </p:normalViewPr>
  <p:slideViewPr>
    <p:cSldViewPr snapToGrid="0">
      <p:cViewPr varScale="1">
        <p:scale>
          <a:sx n="149" d="100"/>
          <a:sy n="149" d="100"/>
        </p:scale>
        <p:origin x="204" y="114"/>
      </p:cViewPr>
      <p:guideLst>
        <p:guide pos="3840"/>
        <p:guide orient="horz" pos="2160"/>
        <p:guide orient="horz" pos="260"/>
        <p:guide orient="horz" pos="2886"/>
        <p:guide orient="horz" pos="1620"/>
        <p:guide pos="2888"/>
        <p:guide pos="634"/>
        <p:guide pos="5505"/>
        <p:guide pos="258"/>
        <p:guide pos="1064"/>
        <p:guide orient="horz" pos="2979"/>
        <p:guide orient="horz" pos="547"/>
        <p:guide orient="horz" pos="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b="1" smtClean="0">
                <a:latin typeface="BloomSpeak Title Heavy" charset="0"/>
              </a:rPr>
              <a:pPr/>
              <a:t>5/14/2021</a:t>
            </a:fld>
            <a:endParaRPr lang="en-US" b="1" dirty="0">
              <a:latin typeface="BloomSpeak Title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b="1" dirty="0">
              <a:latin typeface="BloomSpeak Title Heavy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b="1" smtClean="0">
                <a:latin typeface="BloomSpeak Title Heavy" charset="0"/>
              </a:rPr>
              <a:pPr/>
              <a:t>‹#›</a:t>
            </a:fld>
            <a:endParaRPr lang="en-US" b="1" dirty="0">
              <a:latin typeface="BloomSpeak Title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247A641A-FC50-3840-A830-42D90553FE8C}" type="datetimeFigureOut">
              <a:rPr lang="en-US" smtClean="0"/>
              <a:pPr/>
              <a:t>5/14/2021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BloomSpeak Title Heavy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BloomSpeak Title Heavy" charset="0"/>
              </a:defRPr>
            </a:lvl1pPr>
          </a:lstStyle>
          <a:p>
            <a:fld id="{8C896355-3DDC-9949-861F-AD0908BFCC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1pPr>
    <a:lvl2pPr marL="3429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2pPr>
    <a:lvl3pPr marL="6858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3pPr>
    <a:lvl4pPr marL="10287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4pPr>
    <a:lvl5pPr marL="1371600" algn="l" defTabSz="685800" rtl="0" eaLnBrk="1" latinLnBrk="0" hangingPunct="1">
      <a:defRPr sz="900" b="1" i="0" kern="1200">
        <a:solidFill>
          <a:schemeClr val="tx1"/>
        </a:solidFill>
        <a:latin typeface="BloomSpeak Title Heavy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1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0"/>
            <a:ext cx="9133840" cy="4203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圖片 5" descr="無標題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920" y="0"/>
            <a:ext cx="3357079" cy="3158051"/>
          </a:xfrm>
          <a:prstGeom prst="rect">
            <a:avLst/>
          </a:prstGeom>
        </p:spPr>
      </p:pic>
      <p:pic>
        <p:nvPicPr>
          <p:cNvPr id="12" name="圖片 11" descr="C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1250" y="200967"/>
            <a:ext cx="1294879" cy="55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00" y="3357710"/>
            <a:ext cx="8532000" cy="6463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000" y="3934428"/>
            <a:ext cx="8532000" cy="4047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grpSp>
        <p:nvGrpSpPr>
          <p:cNvPr id="7" name="群組 6"/>
          <p:cNvGrpSpPr/>
          <p:nvPr/>
        </p:nvGrpSpPr>
        <p:grpSpPr>
          <a:xfrm>
            <a:off x="-18010" y="0"/>
            <a:ext cx="45719" cy="5143500"/>
            <a:chOff x="-37698" y="0"/>
            <a:chExt cx="65407" cy="6858000"/>
          </a:xfrm>
        </p:grpSpPr>
        <p:sp>
          <p:nvSpPr>
            <p:cNvPr id="8" name="矩形 7"/>
            <p:cNvSpPr/>
            <p:nvPr/>
          </p:nvSpPr>
          <p:spPr bwMode="auto">
            <a:xfrm rot="5400000" flipV="1">
              <a:off x="-876367" y="838669"/>
              <a:ext cx="1742607" cy="65269"/>
            </a:xfrm>
            <a:prstGeom prst="rect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 flipV="1">
              <a:off x="-876229" y="2496955"/>
              <a:ext cx="1742607" cy="65269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 rot="5400000" flipV="1">
              <a:off x="-876229" y="4239562"/>
              <a:ext cx="1742607" cy="652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 rot="5400000" flipV="1">
              <a:off x="-876229" y="5954062"/>
              <a:ext cx="1742607" cy="65269"/>
            </a:xfrm>
            <a:prstGeom prst="rect">
              <a:avLst/>
            </a:prstGeom>
            <a:solidFill>
              <a:srgbClr val="33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6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5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94944"/>
            <a:ext cx="9144000" cy="444855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8674780" y="0"/>
            <a:ext cx="456183" cy="215444"/>
          </a:xfrm>
        </p:spPr>
        <p:txBody>
          <a:bodyPr/>
          <a:lstStyle/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4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icture with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621" y="121736"/>
            <a:ext cx="4447125" cy="500886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002693" y="413550"/>
            <a:ext cx="3736495" cy="4316400"/>
          </a:xfrm>
          <a:prstGeom prst="rect">
            <a:avLst/>
          </a:prstGeom>
        </p:spPr>
        <p:txBody>
          <a:bodyPr anchor="ctr" anchorCtr="0"/>
          <a:lstStyle>
            <a:lvl1pPr marL="338138" indent="-338138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00B0F0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+mj-lt"/>
              <a:buNone/>
              <a:defRPr sz="1800">
                <a:solidFill>
                  <a:srgbClr val="72B32B"/>
                </a:solidFill>
              </a:defRPr>
            </a:lvl4pPr>
            <a:lvl5pPr>
              <a:defRPr sz="1800">
                <a:solidFill>
                  <a:srgbClr val="72B32B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2" y="352147"/>
            <a:ext cx="3736495" cy="4985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圖片 6">
            <a:extLst>
              <a:ext uri="{FF2B5EF4-FFF2-40B4-BE49-F238E27FC236}">
                <a16:creationId xmlns="" xmlns:a16="http://schemas.microsoft.com/office/drawing/2014/main" id="{3A5CC061-1E9B-4D4E-882A-6E5F3ECF7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2" y="2457450"/>
            <a:ext cx="594597" cy="5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5" y="412750"/>
            <a:ext cx="8324400" cy="4316400"/>
          </a:xfrm>
          <a:prstGeom prst="rect">
            <a:avLst/>
          </a:prstGeom>
          <a:solidFill>
            <a:srgbClr val="239B98"/>
          </a:solidFill>
        </p:spPr>
        <p:txBody>
          <a:bodyPr bIns="1854000" anchor="b" anchorCtr="0">
            <a:noAutofit/>
          </a:bodyPr>
          <a:lstStyle>
            <a:lvl1pPr algn="ctr"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61459"/>
            <a:ext cx="7772400" cy="601725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20650"/>
            <a:ext cx="5778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07" y="1590294"/>
            <a:ext cx="1558986" cy="1962912"/>
          </a:xfrm>
          <a:prstGeom prst="rect">
            <a:avLst/>
          </a:prstGeom>
        </p:spPr>
      </p:pic>
      <p:sp>
        <p:nvSpPr>
          <p:cNvPr id="2" name="橢圓 1"/>
          <p:cNvSpPr/>
          <p:nvPr userDrawn="1"/>
        </p:nvSpPr>
        <p:spPr>
          <a:xfrm>
            <a:off x="3759200" y="1590294"/>
            <a:ext cx="1625600" cy="1587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825625"/>
            <a:ext cx="1403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6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69763" y="4894798"/>
            <a:ext cx="456183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6805F6F-5F43-4CEF-ACE7-03EB4D6372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gray">
          <a:xfrm>
            <a:off x="298175" y="4894798"/>
            <a:ext cx="417443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685748" rtl="0" eaLnBrk="1" latinLnBrk="0" hangingPunct="1">
              <a:defRPr sz="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4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8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1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5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69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3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16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0" algn="l" defTabSz="685748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Copyright © 2020 </a:t>
            </a:r>
            <a:r>
              <a:rPr lang="en-US" altLang="zh-TW" dirty="0" err="1"/>
              <a:t>Compal</a:t>
            </a:r>
            <a:r>
              <a:rPr lang="en-US" altLang="zh-TW" dirty="0"/>
              <a:t> Broadband Networks, Inc. –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65223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24" r:id="rId3"/>
    <p:sldLayoutId id="2147484405" r:id="rId4"/>
    <p:sldLayoutId id="2147484421" r:id="rId5"/>
    <p:sldLayoutId id="2147484422" r:id="rId6"/>
    <p:sldLayoutId id="214748442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600" b="1" kern="1200" cap="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35000"/>
        </a:lnSpc>
        <a:spcBef>
          <a:spcPts val="0"/>
        </a:spcBef>
        <a:buClr>
          <a:srgbClr val="72B32B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0" hangingPunct="1">
        <a:lnSpc>
          <a:spcPct val="135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5000"/>
        </a:lnSpc>
        <a:spcBef>
          <a:spcPts val="0"/>
        </a:spcBef>
        <a:buFont typeface="Arial" panose="020B0604020202020204" pitchFamily="34" charset="0"/>
        <a:buNone/>
        <a:defRPr sz="1400" b="1" kern="1200" cap="all" baseline="0">
          <a:solidFill>
            <a:srgbClr val="72B32B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21.xml"/><Relationship Id="rId5" Type="http://schemas.openxmlformats.org/officeDocument/2006/relationships/slide" Target="slide16.xml"/><Relationship Id="rId10" Type="http://schemas.openxmlformats.org/officeDocument/2006/relationships/slide" Target="slide20.xml"/><Relationship Id="rId4" Type="http://schemas.openxmlformats.org/officeDocument/2006/relationships/image" Target="../media/image10.png"/><Relationship Id="rId9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4.xml"/><Relationship Id="rId7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slide" Target="slide31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2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2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image" Target="../media/image10.png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29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slide" Target="slide28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bn_factory.compalbn.com:30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9.png"/><Relationship Id="rId18" Type="http://schemas.openxmlformats.org/officeDocument/2006/relationships/slide" Target="slide37.xml"/><Relationship Id="rId3" Type="http://schemas.openxmlformats.org/officeDocument/2006/relationships/image" Target="../media/image49.png"/><Relationship Id="rId21" Type="http://schemas.openxmlformats.org/officeDocument/2006/relationships/image" Target="../media/image10.png"/><Relationship Id="rId7" Type="http://schemas.openxmlformats.org/officeDocument/2006/relationships/image" Target="../media/image53.png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" Type="http://schemas.openxmlformats.org/officeDocument/2006/relationships/image" Target="../media/image48.png"/><Relationship Id="rId16" Type="http://schemas.openxmlformats.org/officeDocument/2006/relationships/slide" Target="slide35.xml"/><Relationship Id="rId20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slide" Target="slide2.xml"/><Relationship Id="rId5" Type="http://schemas.openxmlformats.org/officeDocument/2006/relationships/image" Target="../media/image51.png"/><Relationship Id="rId15" Type="http://schemas.openxmlformats.org/officeDocument/2006/relationships/slide" Target="slide34.xml"/><Relationship Id="rId10" Type="http://schemas.openxmlformats.org/officeDocument/2006/relationships/image" Target="../media/image56.png"/><Relationship Id="rId19" Type="http://schemas.openxmlformats.org/officeDocument/2006/relationships/slide" Target="slide38.xml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slide" Target="slide33.xml"/><Relationship Id="rId22" Type="http://schemas.openxmlformats.org/officeDocument/2006/relationships/slide" Target="slide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2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2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31.xml"/><Relationship Id="rId4" Type="http://schemas.openxmlformats.org/officeDocument/2006/relationships/slide" Target="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9.png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41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6.xml"/><Relationship Id="rId7" Type="http://schemas.openxmlformats.org/officeDocument/2006/relationships/slide" Target="slide26.xml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28.xml"/><Relationship Id="rId5" Type="http://schemas.openxmlformats.org/officeDocument/2006/relationships/slide" Target="slide10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7.xml"/><Relationship Id="rId7" Type="http://schemas.openxmlformats.org/officeDocument/2006/relationships/slide" Target="slide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ea typeface="Cambria Math" pitchFamily="18" charset="0"/>
              </a:rPr>
              <a:t>Smart factory </a:t>
            </a:r>
            <a:r>
              <a:rPr lang="en-US" dirty="0" err="1" smtClean="0">
                <a:solidFill>
                  <a:schemeClr val="bg1"/>
                </a:solidFill>
                <a:ea typeface="Cambria Math" pitchFamily="18" charset="0"/>
              </a:rPr>
              <a:t>syste</a:t>
            </a:r>
            <a:r>
              <a:rPr lang="en-US" altLang="zh-TW" dirty="0" err="1" smtClean="0">
                <a:solidFill>
                  <a:schemeClr val="bg1"/>
                </a:solidFill>
                <a:ea typeface="Cambria Math" pitchFamily="18" charset="0"/>
              </a:rPr>
              <a:t>M</a:t>
            </a:r>
            <a:r>
              <a:rPr lang="zh-TW" altLang="en-US" dirty="0" smtClean="0">
                <a:solidFill>
                  <a:schemeClr val="bg1"/>
                </a:solidFill>
                <a:ea typeface="Cambria Math" pitchFamily="18" charset="0"/>
              </a:rPr>
              <a:t> </a:t>
            </a:r>
            <a:r>
              <a:rPr lang="en-US" altLang="zh-TW" smtClean="0">
                <a:solidFill>
                  <a:schemeClr val="bg1"/>
                </a:solidFill>
                <a:ea typeface="Cambria Math" pitchFamily="18" charset="0"/>
              </a:rPr>
              <a:t>(user</a:t>
            </a:r>
            <a:r>
              <a:rPr lang="en-US" altLang="zh-TW" dirty="0" smtClean="0">
                <a:solidFill>
                  <a:schemeClr val="bg1"/>
                </a:solidFill>
                <a:ea typeface="Cambria Math" pitchFamily="18" charset="0"/>
              </a:rPr>
              <a:t>)</a:t>
            </a:r>
            <a:endParaRPr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2" descr="D:\Leo\CBN CIS\CBN_logo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056276" y="4641640"/>
            <a:ext cx="783087" cy="441389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>
            <p:extLst>
              <p:ext uri="{D42A27DB-BD31-4B8C-83A1-F6EECF244321}">
                <p14:modId xmlns:p14="http://schemas.microsoft.com/office/powerpoint/2010/main" val="3339744220"/>
              </p:ext>
            </p:extLst>
          </p:nvPr>
        </p:nvSpPr>
        <p:spPr>
          <a:xfrm>
            <a:off x="1331794" y="4100033"/>
            <a:ext cx="264614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11-May 2021</a:t>
            </a:r>
            <a:endParaRPr lang="zh-TW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2" y="1410387"/>
            <a:ext cx="3782657" cy="243082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881404" cy="291259"/>
          </a:xfrm>
          <a:prstGeom prst="homePlate">
            <a:avLst>
              <a:gd name="adj" fmla="val 34632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彙整比較統計表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4697247" y="1994535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Lower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Severity(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偏低之測項計算加權嚴重度統計表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6280" y="1991464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96280" y="2217604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6280" y="2437350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96280" y="2667423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圖說文字 23"/>
          <p:cNvSpPr/>
          <p:nvPr/>
        </p:nvSpPr>
        <p:spPr>
          <a:xfrm>
            <a:off x="4697247" y="1302097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Lower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Precision(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Accuracy(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</a:rPr>
              <a:t>測</a:t>
            </a:r>
            <a:r>
              <a:rPr lang="zh-TW" altLang="en-US" sz="1000" dirty="0">
                <a:solidFill>
                  <a:srgbClr val="002060"/>
                </a:solidFill>
              </a:rPr>
              <a:t>項</a:t>
            </a:r>
            <a:r>
              <a:rPr lang="zh-TW" altLang="en-US" sz="1000" dirty="0" smtClean="0">
                <a:solidFill>
                  <a:srgbClr val="002060"/>
                </a:solidFill>
              </a:rPr>
              <a:t>穩定度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偏移度統計表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4697247" y="2700620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Normal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but lower accuracy(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正常但偏移程度高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正常但偏移程度高的測項統計表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4697247" y="3376579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Higher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>
                <a:solidFill>
                  <a:srgbClr val="002060"/>
                </a:solidFill>
              </a:rPr>
              <a:t>偏</a:t>
            </a:r>
            <a:r>
              <a:rPr lang="zh-TW" altLang="en-US" sz="1000" dirty="0" smtClean="0">
                <a:solidFill>
                  <a:srgbClr val="002060"/>
                </a:solidFill>
              </a:rPr>
              <a:t>高的測項統計表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5" name="直線接點 4"/>
          <p:cNvCxnSpPr>
            <a:stCxn id="21" idx="3"/>
            <a:endCxn id="30" idx="1"/>
          </p:cNvCxnSpPr>
          <p:nvPr/>
        </p:nvCxnSpPr>
        <p:spPr>
          <a:xfrm flipV="1">
            <a:off x="4156364" y="2244877"/>
            <a:ext cx="540883" cy="54453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0" idx="3"/>
            <a:endCxn id="24" idx="1"/>
          </p:cNvCxnSpPr>
          <p:nvPr/>
        </p:nvCxnSpPr>
        <p:spPr>
          <a:xfrm flipV="1">
            <a:off x="4156364" y="1552439"/>
            <a:ext cx="540883" cy="520751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2" idx="3"/>
            <a:endCxn id="25" idx="1"/>
          </p:cNvCxnSpPr>
          <p:nvPr/>
        </p:nvCxnSpPr>
        <p:spPr>
          <a:xfrm>
            <a:off x="4156364" y="2519076"/>
            <a:ext cx="540883" cy="431886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23" idx="3"/>
            <a:endCxn id="26" idx="1"/>
          </p:cNvCxnSpPr>
          <p:nvPr/>
        </p:nvCxnSpPr>
        <p:spPr>
          <a:xfrm>
            <a:off x="4156364" y="2749149"/>
            <a:ext cx="540883" cy="877772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5007" y="2043064"/>
            <a:ext cx="243000" cy="253623"/>
          </a:xfrm>
          <a:prstGeom prst="rect">
            <a:avLst/>
          </a:prstGeom>
        </p:spPr>
      </p:pic>
      <p:pic>
        <p:nvPicPr>
          <p:cNvPr id="41" name="圖片 4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5007" y="1319751"/>
            <a:ext cx="243000" cy="253623"/>
          </a:xfrm>
          <a:prstGeom prst="rect">
            <a:avLst/>
          </a:prstGeom>
        </p:spPr>
      </p:pic>
      <p:pic>
        <p:nvPicPr>
          <p:cNvPr id="42" name="圖片 4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5007" y="2722607"/>
            <a:ext cx="243000" cy="253623"/>
          </a:xfrm>
          <a:prstGeom prst="rect">
            <a:avLst/>
          </a:prstGeom>
        </p:spPr>
      </p:pic>
      <p:pic>
        <p:nvPicPr>
          <p:cNvPr id="46" name="圖片 4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2155" y="3416068"/>
            <a:ext cx="243000" cy="2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3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507076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Precision &amp; Accuracy)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92" y="1231641"/>
            <a:ext cx="6675761" cy="284851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70764" y="452109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觀察測項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偏低情形造成原因是什麼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?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66626" y="4169092"/>
            <a:ext cx="6599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此頁面著重於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觀察測項本身是受到穩定度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(Precision)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或精準度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(Accuracy)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哪一項的影響</a:t>
            </a:r>
            <a:r>
              <a:rPr lang="zh-TW" altLang="en-US" sz="1000" dirty="0" smtClean="0">
                <a:solidFill>
                  <a:srgbClr val="002060"/>
                </a:solidFill>
              </a:rPr>
              <a:t>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交互影響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r>
              <a:rPr lang="zh-TW" altLang="en-US" sz="1000" dirty="0" smtClean="0">
                <a:solidFill>
                  <a:srgbClr val="002060"/>
                </a:solidFill>
              </a:rPr>
              <a:t>影響程度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38788" y="1512723"/>
            <a:ext cx="612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</a:t>
            </a:r>
            <a:r>
              <a:rPr lang="zh-TW" altLang="en-US" sz="1000" b="1" dirty="0">
                <a:solidFill>
                  <a:srgbClr val="FFFF00"/>
                </a:solidFill>
              </a:rPr>
              <a:t>度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74320" y="1512723"/>
            <a:ext cx="1171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25534" y="2963672"/>
            <a:ext cx="1098816" cy="1775035"/>
            <a:chOff x="325534" y="2963672"/>
            <a:chExt cx="1098816" cy="1775035"/>
          </a:xfrm>
        </p:grpSpPr>
        <p:grpSp>
          <p:nvGrpSpPr>
            <p:cNvPr id="15" name="群組 14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24" name="直線接點 23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線接點 24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接點 25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接點 26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接點 27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接點 28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接點 29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文字方塊 19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7" name="文字方塊 46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25534" y="1037335"/>
            <a:ext cx="1117642" cy="1660919"/>
            <a:chOff x="325534" y="1037335"/>
            <a:chExt cx="1117642" cy="1660919"/>
          </a:xfrm>
        </p:grpSpPr>
        <p:grpSp>
          <p:nvGrpSpPr>
            <p:cNvPr id="31" name="群組 30"/>
            <p:cNvGrpSpPr/>
            <p:nvPr/>
          </p:nvGrpSpPr>
          <p:grpSpPr>
            <a:xfrm>
              <a:off x="648672" y="1037335"/>
              <a:ext cx="794504" cy="1660919"/>
              <a:chOff x="150269" y="1761523"/>
              <a:chExt cx="794504" cy="1660919"/>
            </a:xfrm>
          </p:grpSpPr>
          <p:sp>
            <p:nvSpPr>
              <p:cNvPr id="32" name="文字方塊 31"/>
              <p:cNvSpPr txBox="1"/>
              <p:nvPr/>
            </p:nvSpPr>
            <p:spPr>
              <a:xfrm>
                <a:off x="150269" y="1761523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Precision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294142" y="2028291"/>
                <a:ext cx="650631" cy="1394151"/>
                <a:chOff x="294142" y="2028291"/>
                <a:chExt cx="650631" cy="1394151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294142" y="2028291"/>
                  <a:ext cx="211016" cy="1394151"/>
                  <a:chOff x="198226" y="1517265"/>
                  <a:chExt cx="211016" cy="1394151"/>
                </a:xfrm>
              </p:grpSpPr>
              <p:cxnSp>
                <p:nvCxnSpPr>
                  <p:cNvPr id="40" name="直線接點 39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接點 40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接點 42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接點 43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接點 44"/>
                  <p:cNvCxnSpPr/>
                  <p:nvPr/>
                </p:nvCxnSpPr>
                <p:spPr>
                  <a:xfrm flipH="1">
                    <a:off x="300714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1.33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7" name="文字方塊 36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1.0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329929" y="136267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29929" y="170512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325534" y="221395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535083" y="2796438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93396" y="28033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535083" y="3845256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精準度佳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293396" y="3845255"/>
            <a:ext cx="786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8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88140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(Lower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Severity)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71" y="1251103"/>
            <a:ext cx="6675760" cy="282287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70925" y="452109"/>
            <a:ext cx="4297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分類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聚焦需要注意的測項，藉由加權計算後的嚴重度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發生頻率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59910" y="1675332"/>
            <a:ext cx="396454" cy="2340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281778" y="1675331"/>
            <a:ext cx="549920" cy="234035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958137" y="1163782"/>
            <a:ext cx="0" cy="5115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5556738" y="1163782"/>
            <a:ext cx="0" cy="5115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3405020" y="917560"/>
            <a:ext cx="1106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FF0000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FF0000"/>
                </a:solidFill>
              </a:rPr>
              <a:t>(Severity)</a:t>
            </a:r>
            <a:endParaRPr lang="zh-TW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709480" y="920167"/>
            <a:ext cx="1660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嚴重度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x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每月發生頻率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870063" y="3853331"/>
            <a:ext cx="1784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FFFF00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(Severity)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程度說明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21220" y="3382641"/>
            <a:ext cx="1879954" cy="66501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1106233" y="4194668"/>
            <a:ext cx="6746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嚴重度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(Severity)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主要由測項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Precision(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以及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Accuracy(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加權計算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，共分為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三類，</a:t>
            </a:r>
            <a:r>
              <a:rPr lang="en-US" altLang="zh-TW" sz="1000" dirty="0" smtClean="0">
                <a:solidFill>
                  <a:srgbClr val="002060"/>
                </a:solidFill>
              </a:rPr>
              <a:t>A</a:t>
            </a:r>
            <a:r>
              <a:rPr lang="zh-TW" altLang="en-US" sz="1000" dirty="0">
                <a:solidFill>
                  <a:srgbClr val="002060"/>
                </a:solidFill>
              </a:rPr>
              <a:t>最</a:t>
            </a:r>
            <a:r>
              <a:rPr lang="zh-TW" altLang="en-US" sz="1000" dirty="0" smtClean="0">
                <a:solidFill>
                  <a:srgbClr val="002060"/>
                </a:solidFill>
              </a:rPr>
              <a:t>嚴重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交互程度高或影響程度大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</a:t>
            </a:r>
            <a:r>
              <a:rPr lang="en-US" altLang="zh-TW" sz="1000" dirty="0" smtClean="0">
                <a:solidFill>
                  <a:srgbClr val="002060"/>
                </a:solidFill>
              </a:rPr>
              <a:t>B</a:t>
            </a:r>
            <a:r>
              <a:rPr lang="zh-TW" altLang="en-US" sz="1000" dirty="0" smtClean="0">
                <a:solidFill>
                  <a:srgbClr val="002060"/>
                </a:solidFill>
              </a:rPr>
              <a:t>為警戒，</a:t>
            </a:r>
            <a:r>
              <a:rPr lang="en-US" altLang="zh-TW" sz="1000" dirty="0" smtClean="0">
                <a:solidFill>
                  <a:srgbClr val="002060"/>
                </a:solidFill>
              </a:rPr>
              <a:t>C</a:t>
            </a:r>
            <a:r>
              <a:rPr lang="zh-TW" altLang="en-US" sz="1000" dirty="0" smtClean="0">
                <a:solidFill>
                  <a:srgbClr val="002060"/>
                </a:solidFill>
              </a:rPr>
              <a:t>為無立即危害。可通過每月計算之嚴重度來聚焦需要關注的測項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5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936481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(Normal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but Lower accuracy)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4" y="1089761"/>
            <a:ext cx="6675761" cy="248629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87636" y="452109"/>
            <a:ext cx="2864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確認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正常但可能有偏移問題的測項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93395" y="1300954"/>
            <a:ext cx="1145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612116" y="3655726"/>
            <a:ext cx="561108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精準度</a:t>
            </a:r>
            <a:r>
              <a:rPr lang="en-US" altLang="zh-TW" sz="1000" dirty="0" smtClean="0">
                <a:solidFill>
                  <a:srgbClr val="002060"/>
                </a:solidFill>
              </a:rPr>
              <a:t>(Accuracy)</a:t>
            </a:r>
            <a:r>
              <a:rPr lang="zh-TW" altLang="en-US" sz="1000" dirty="0" smtClean="0">
                <a:solidFill>
                  <a:srgbClr val="002060"/>
                </a:solidFill>
              </a:rPr>
              <a:t>低表示偏移程度高，只有雙邊規格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上下限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才有此指標，單邊規格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如</a:t>
            </a:r>
            <a:r>
              <a:rPr lang="en-US" altLang="zh-TW" sz="1000" dirty="0" smtClean="0">
                <a:solidFill>
                  <a:srgbClr val="002060"/>
                </a:solidFill>
              </a:rPr>
              <a:t>WLAN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2GRSSI</a:t>
            </a:r>
            <a:r>
              <a:rPr lang="zh-TW" altLang="en-US" sz="1000" dirty="0" smtClean="0">
                <a:solidFill>
                  <a:srgbClr val="002060"/>
                </a:solidFill>
              </a:rPr>
              <a:t>測項為單邊規格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則無</a:t>
            </a:r>
            <a:r>
              <a:rPr lang="en-US" altLang="zh-TW" sz="1000" dirty="0" smtClean="0">
                <a:solidFill>
                  <a:srgbClr val="002060"/>
                </a:solidFill>
              </a:rPr>
              <a:t>Accuracy</a:t>
            </a:r>
            <a:r>
              <a:rPr lang="zh-TW" altLang="en-US" sz="1000" dirty="0" smtClean="0">
                <a:solidFill>
                  <a:srgbClr val="002060"/>
                </a:solidFill>
              </a:rPr>
              <a:t>指標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455198" y="3688063"/>
            <a:ext cx="1820006" cy="890615"/>
            <a:chOff x="294142" y="3750336"/>
            <a:chExt cx="1820006" cy="890615"/>
          </a:xfrm>
        </p:grpSpPr>
        <p:grpSp>
          <p:nvGrpSpPr>
            <p:cNvPr id="48" name="群組 47"/>
            <p:cNvGrpSpPr/>
            <p:nvPr/>
          </p:nvGrpSpPr>
          <p:grpSpPr>
            <a:xfrm>
              <a:off x="448405" y="3986365"/>
              <a:ext cx="1665743" cy="654586"/>
              <a:chOff x="343698" y="4214102"/>
              <a:chExt cx="1665743" cy="654586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343698" y="4214102"/>
                <a:ext cx="1665743" cy="654586"/>
                <a:chOff x="399650" y="4184251"/>
                <a:chExt cx="1665743" cy="654586"/>
              </a:xfrm>
            </p:grpSpPr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650" y="4184251"/>
                  <a:ext cx="1665743" cy="654586"/>
                </a:xfrm>
                <a:prstGeom prst="rect">
                  <a:avLst/>
                </a:prstGeom>
              </p:spPr>
            </p:pic>
            <p:cxnSp>
              <p:nvCxnSpPr>
                <p:cNvPr id="38" name="直線接點 37"/>
                <p:cNvCxnSpPr/>
                <p:nvPr/>
              </p:nvCxnSpPr>
              <p:spPr>
                <a:xfrm>
                  <a:off x="466791" y="4291595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>
                <a:xfrm>
                  <a:off x="466791" y="4718954"/>
                  <a:ext cx="1553840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線接點 44"/>
              <p:cNvCxnSpPr/>
              <p:nvPr/>
            </p:nvCxnSpPr>
            <p:spPr>
              <a:xfrm flipH="1">
                <a:off x="663419" y="4463683"/>
                <a:ext cx="1" cy="214261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字方塊 46"/>
              <p:cNvSpPr txBox="1"/>
              <p:nvPr/>
            </p:nvSpPr>
            <p:spPr>
              <a:xfrm>
                <a:off x="672211" y="4471393"/>
                <a:ext cx="6500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00" dirty="0">
                    <a:solidFill>
                      <a:srgbClr val="FFFF00"/>
                    </a:solidFill>
                  </a:rPr>
                  <a:t>偏</a:t>
                </a:r>
                <a:r>
                  <a:rPr lang="zh-TW" altLang="en-US" sz="1000" dirty="0" smtClean="0">
                    <a:solidFill>
                      <a:srgbClr val="FFFF00"/>
                    </a:solidFill>
                  </a:rPr>
                  <a:t>上限</a:t>
                </a:r>
                <a:endParaRPr lang="zh-TW" altLang="en-US" sz="10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294142" y="3750336"/>
              <a:ext cx="4380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2060"/>
                  </a:solidFill>
                </a:rPr>
                <a:t>e.g.</a:t>
              </a:r>
              <a:endParaRPr lang="zh-TW" altLang="en-US" sz="1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266385" y="1591798"/>
            <a:ext cx="1098816" cy="1775035"/>
            <a:chOff x="325534" y="2963672"/>
            <a:chExt cx="1098816" cy="1775035"/>
          </a:xfrm>
        </p:grpSpPr>
        <p:grpSp>
          <p:nvGrpSpPr>
            <p:cNvPr id="52" name="群組 51"/>
            <p:cNvGrpSpPr/>
            <p:nvPr/>
          </p:nvGrpSpPr>
          <p:grpSpPr>
            <a:xfrm>
              <a:off x="629846" y="2963672"/>
              <a:ext cx="794504" cy="1775035"/>
              <a:chOff x="150269" y="1755129"/>
              <a:chExt cx="794504" cy="1775035"/>
            </a:xfrm>
          </p:grpSpPr>
          <p:sp>
            <p:nvSpPr>
              <p:cNvPr id="56" name="文字方塊 55"/>
              <p:cNvSpPr txBox="1"/>
              <p:nvPr/>
            </p:nvSpPr>
            <p:spPr>
              <a:xfrm>
                <a:off x="150269" y="1755129"/>
                <a:ext cx="7945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dirty="0" smtClean="0">
                    <a:solidFill>
                      <a:srgbClr val="0000FF"/>
                    </a:solidFill>
                  </a:rPr>
                  <a:t>Accuracy</a:t>
                </a:r>
                <a:endParaRPr lang="zh-TW" altLang="en-US" sz="1000" b="1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294142" y="1929413"/>
                <a:ext cx="650631" cy="1600751"/>
                <a:chOff x="294142" y="1929413"/>
                <a:chExt cx="650631" cy="1600751"/>
              </a:xfrm>
            </p:grpSpPr>
            <p:grpSp>
              <p:nvGrpSpPr>
                <p:cNvPr id="58" name="群組 57"/>
                <p:cNvGrpSpPr/>
                <p:nvPr/>
              </p:nvGrpSpPr>
              <p:grpSpPr>
                <a:xfrm>
                  <a:off x="294142" y="2019934"/>
                  <a:ext cx="211016" cy="1402508"/>
                  <a:chOff x="198226" y="1508908"/>
                  <a:chExt cx="211016" cy="1402508"/>
                </a:xfrm>
              </p:grpSpPr>
              <p:cxnSp>
                <p:nvCxnSpPr>
                  <p:cNvPr id="63" name="直線接點 62"/>
                  <p:cNvCxnSpPr/>
                  <p:nvPr/>
                </p:nvCxnSpPr>
                <p:spPr>
                  <a:xfrm>
                    <a:off x="198226" y="1508908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接點 63"/>
                  <p:cNvCxnSpPr/>
                  <p:nvPr/>
                </p:nvCxnSpPr>
                <p:spPr>
                  <a:xfrm>
                    <a:off x="198226" y="1859535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線接點 64"/>
                  <p:cNvCxnSpPr/>
                  <p:nvPr/>
                </p:nvCxnSpPr>
                <p:spPr>
                  <a:xfrm>
                    <a:off x="198226" y="2210162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接點 65"/>
                  <p:cNvCxnSpPr/>
                  <p:nvPr/>
                </p:nvCxnSpPr>
                <p:spPr>
                  <a:xfrm>
                    <a:off x="198226" y="2911416"/>
                    <a:ext cx="211016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線接點 66"/>
                  <p:cNvCxnSpPr/>
                  <p:nvPr/>
                </p:nvCxnSpPr>
                <p:spPr>
                  <a:xfrm flipH="1">
                    <a:off x="303735" y="1875257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/>
                  <p:cNvCxnSpPr/>
                  <p:nvPr/>
                </p:nvCxnSpPr>
                <p:spPr>
                  <a:xfrm flipH="1">
                    <a:off x="303735" y="2234240"/>
                    <a:ext cx="1" cy="67717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/>
                  <p:cNvCxnSpPr/>
                  <p:nvPr/>
                </p:nvCxnSpPr>
                <p:spPr>
                  <a:xfrm flipH="1">
                    <a:off x="308529" y="1517265"/>
                    <a:ext cx="1" cy="326549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文字方塊 58"/>
                <p:cNvSpPr txBox="1"/>
                <p:nvPr/>
              </p:nvSpPr>
              <p:spPr>
                <a:xfrm>
                  <a:off x="399650" y="1929413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00B050"/>
                      </a:solidFill>
                    </a:rPr>
                    <a:t>100%</a:t>
                  </a:r>
                  <a:endParaRPr lang="zh-TW" altLang="en-US" sz="8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60" name="文字方塊 59"/>
                <p:cNvSpPr txBox="1"/>
                <p:nvPr/>
              </p:nvSpPr>
              <p:spPr>
                <a:xfrm>
                  <a:off x="408442" y="2262839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chemeClr val="accent1"/>
                      </a:solidFill>
                    </a:rPr>
                    <a:t>75%</a:t>
                  </a:r>
                  <a:endParaRPr lang="zh-TW" altLang="en-US" sz="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61" name="文字方塊 60"/>
                <p:cNvSpPr txBox="1"/>
                <p:nvPr/>
              </p:nvSpPr>
              <p:spPr>
                <a:xfrm>
                  <a:off x="417234" y="2621841"/>
                  <a:ext cx="52753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50%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469985" y="3314720"/>
                  <a:ext cx="3964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800" b="1" dirty="0" smtClean="0">
                      <a:solidFill>
                        <a:srgbClr val="FF0000"/>
                      </a:solidFill>
                    </a:rPr>
                    <a:t>0%</a:t>
                  </a:r>
                  <a:endParaRPr lang="zh-TW" altLang="en-US" sz="8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53" name="文字方塊 52"/>
            <p:cNvSpPr txBox="1"/>
            <p:nvPr/>
          </p:nvSpPr>
          <p:spPr>
            <a:xfrm>
              <a:off x="325534" y="3271388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00B050"/>
                  </a:solidFill>
                </a:rPr>
                <a:t>正</a:t>
              </a:r>
              <a:r>
                <a:rPr lang="zh-TW" altLang="en-US" sz="1000" dirty="0">
                  <a:solidFill>
                    <a:srgbClr val="00B050"/>
                  </a:solidFill>
                </a:rPr>
                <a:t>常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34724" y="3637403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accent1"/>
                  </a:solidFill>
                </a:rPr>
                <a:t>警戒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4724" y="4171945"/>
              <a:ext cx="5492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0000"/>
                  </a:solidFill>
                </a:rPr>
                <a:t>嚴重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2278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(Higher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70" y="1038445"/>
            <a:ext cx="6675761" cy="301463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22779" y="447056"/>
            <a:ext cx="4514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確認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正常但可能有偏移問題的測項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41401" y="4084564"/>
            <a:ext cx="6746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觀察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過高的測項，可以討論是否上下限有更嚴格的設定。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/>
          <a:srcRect l="66688" t="12519" r="69" b="32773"/>
          <a:stretch/>
        </p:blipFill>
        <p:spPr>
          <a:xfrm>
            <a:off x="484994" y="1381012"/>
            <a:ext cx="3782657" cy="2452367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03060" cy="291259"/>
          </a:xfrm>
          <a:prstGeom prst="homePlate">
            <a:avLst>
              <a:gd name="adj" fmla="val 34632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en-US" altLang="zh-TW" b="1" dirty="0" err="1" smtClean="0">
                <a:solidFill>
                  <a:schemeClr val="bg1"/>
                </a:solidFill>
              </a:rPr>
              <a:t>Cpk</a:t>
            </a:r>
            <a:r>
              <a:rPr lang="zh-TW" altLang="en-US" b="1" dirty="0" smtClean="0">
                <a:solidFill>
                  <a:schemeClr val="bg1"/>
                </a:solidFill>
              </a:rPr>
              <a:t>查詢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4697247" y="1271971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長期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(90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days)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趨勢查詢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快速查看測項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天內的日趨勢變化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6280" y="1991464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96280" y="2217604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6280" y="2437350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96280" y="2648241"/>
            <a:ext cx="3560084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圖說文字 23"/>
          <p:cNvSpPr/>
          <p:nvPr/>
        </p:nvSpPr>
        <p:spPr>
          <a:xfrm>
            <a:off x="4697247" y="701027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熱點圖查詢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以熱點圖的方式快速觀察各測項間的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差</a:t>
            </a:r>
            <a:r>
              <a:rPr lang="zh-TW" altLang="en-US" sz="1000" dirty="0">
                <a:solidFill>
                  <a:srgbClr val="002060"/>
                </a:solidFill>
              </a:rPr>
              <a:t>異</a:t>
            </a: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4697247" y="1843774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短期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(1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day)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資訊查詢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快速查看測項任何一天內的量測值分佈情形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4697247" y="2423815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穩定度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偏移程度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比較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比較不同測項間穩定度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精準度的曲線趨勢變化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5" name="直線接點 4"/>
          <p:cNvCxnSpPr>
            <a:stCxn id="21" idx="3"/>
            <a:endCxn id="30" idx="1"/>
          </p:cNvCxnSpPr>
          <p:nvPr/>
        </p:nvCxnSpPr>
        <p:spPr>
          <a:xfrm flipV="1">
            <a:off x="4156364" y="1522313"/>
            <a:ext cx="540883" cy="77701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0" idx="3"/>
            <a:endCxn id="24" idx="1"/>
          </p:cNvCxnSpPr>
          <p:nvPr/>
        </p:nvCxnSpPr>
        <p:spPr>
          <a:xfrm flipV="1">
            <a:off x="4156364" y="951369"/>
            <a:ext cx="540883" cy="1121821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22" idx="3"/>
            <a:endCxn id="25" idx="1"/>
          </p:cNvCxnSpPr>
          <p:nvPr/>
        </p:nvCxnSpPr>
        <p:spPr>
          <a:xfrm flipV="1">
            <a:off x="4156364" y="2094116"/>
            <a:ext cx="540883" cy="42496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23" idx="3"/>
            <a:endCxn id="26" idx="1"/>
          </p:cNvCxnSpPr>
          <p:nvPr/>
        </p:nvCxnSpPr>
        <p:spPr>
          <a:xfrm flipV="1">
            <a:off x="4156364" y="2674157"/>
            <a:ext cx="540883" cy="5581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0342" y="720850"/>
            <a:ext cx="243000" cy="25362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96280" y="2865349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96280" y="3082457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96280" y="3312353"/>
            <a:ext cx="3560084" cy="1634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中括弧 5"/>
          <p:cNvSpPr/>
          <p:nvPr/>
        </p:nvSpPr>
        <p:spPr>
          <a:xfrm>
            <a:off x="519548" y="2941139"/>
            <a:ext cx="62344" cy="50544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左中括弧 33"/>
          <p:cNvSpPr/>
          <p:nvPr/>
        </p:nvSpPr>
        <p:spPr>
          <a:xfrm>
            <a:off x="522500" y="2050910"/>
            <a:ext cx="59391" cy="685896"/>
          </a:xfrm>
          <a:prstGeom prst="leftBracket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圖說文字 34"/>
          <p:cNvSpPr/>
          <p:nvPr/>
        </p:nvSpPr>
        <p:spPr>
          <a:xfrm>
            <a:off x="4697247" y="3003541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92D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daily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查詢以相同類型之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</a:t>
            </a:r>
            <a:r>
              <a:rPr lang="zh-TW" altLang="en-US" sz="1000" dirty="0" smtClean="0">
                <a:solidFill>
                  <a:srgbClr val="002060"/>
                </a:solidFill>
              </a:rPr>
              <a:t>計算之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及各統計資訊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36" name="直線接點 35"/>
          <p:cNvCxnSpPr>
            <a:stCxn id="28" idx="3"/>
            <a:endCxn id="35" idx="1"/>
          </p:cNvCxnSpPr>
          <p:nvPr/>
        </p:nvCxnSpPr>
        <p:spPr>
          <a:xfrm>
            <a:off x="4156364" y="2947075"/>
            <a:ext cx="540883" cy="306808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圓角矩形圖說文字 37"/>
          <p:cNvSpPr/>
          <p:nvPr/>
        </p:nvSpPr>
        <p:spPr>
          <a:xfrm>
            <a:off x="4697247" y="3583037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92D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Station daily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查詢以每一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</a:t>
            </a:r>
            <a:r>
              <a:rPr lang="zh-TW" altLang="en-US" sz="1000" dirty="0" smtClean="0">
                <a:solidFill>
                  <a:srgbClr val="002060"/>
                </a:solidFill>
              </a:rPr>
              <a:t>計算之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及各統計資訊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4697247" y="4162533"/>
            <a:ext cx="3743368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92D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查詢以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為單位計算之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及各統計資訊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44" name="直線接點 43"/>
          <p:cNvCxnSpPr>
            <a:stCxn id="29" idx="3"/>
            <a:endCxn id="38" idx="1"/>
          </p:cNvCxnSpPr>
          <p:nvPr/>
        </p:nvCxnSpPr>
        <p:spPr>
          <a:xfrm>
            <a:off x="4156364" y="3164183"/>
            <a:ext cx="540883" cy="669196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2" idx="3"/>
            <a:endCxn id="43" idx="1"/>
          </p:cNvCxnSpPr>
          <p:nvPr/>
        </p:nvCxnSpPr>
        <p:spPr>
          <a:xfrm>
            <a:off x="4156364" y="3394079"/>
            <a:ext cx="540883" cy="1018796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圖片 4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0342" y="1280523"/>
            <a:ext cx="243000" cy="253623"/>
          </a:xfrm>
          <a:prstGeom prst="rect">
            <a:avLst/>
          </a:prstGeom>
        </p:spPr>
      </p:pic>
      <p:pic>
        <p:nvPicPr>
          <p:cNvPr id="49" name="圖片 4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0342" y="1859378"/>
            <a:ext cx="243000" cy="253623"/>
          </a:xfrm>
          <a:prstGeom prst="rect">
            <a:avLst/>
          </a:prstGeom>
        </p:spPr>
      </p:pic>
      <p:pic>
        <p:nvPicPr>
          <p:cNvPr id="50" name="圖片 4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0342" y="2451022"/>
            <a:ext cx="243000" cy="253623"/>
          </a:xfrm>
          <a:prstGeom prst="rect">
            <a:avLst/>
          </a:prstGeom>
        </p:spPr>
      </p:pic>
      <p:pic>
        <p:nvPicPr>
          <p:cNvPr id="51" name="圖片 5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8549" y="3026970"/>
            <a:ext cx="243000" cy="253623"/>
          </a:xfrm>
          <a:prstGeom prst="rect">
            <a:avLst/>
          </a:prstGeom>
        </p:spPr>
      </p:pic>
      <p:pic>
        <p:nvPicPr>
          <p:cNvPr id="52" name="圖片 5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6756" y="3602918"/>
            <a:ext cx="243000" cy="253623"/>
          </a:xfrm>
          <a:prstGeom prst="rect">
            <a:avLst/>
          </a:prstGeom>
        </p:spPr>
      </p:pic>
      <p:pic>
        <p:nvPicPr>
          <p:cNvPr id="53" name="圖片 52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4963" y="4178866"/>
            <a:ext cx="243000" cy="2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37" y="1213429"/>
            <a:ext cx="5902039" cy="29526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44658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zh-TW" altLang="en-US" b="1" dirty="0" smtClean="0">
                <a:solidFill>
                  <a:srgbClr val="00B0F0"/>
                </a:solidFill>
              </a:rPr>
              <a:t>熱點圖查詢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0992" y="1387577"/>
            <a:ext cx="3254755" cy="19822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273336" y="136357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7105284" y="2569414"/>
            <a:ext cx="1275129" cy="338702"/>
          </a:xfrm>
          <a:prstGeom prst="wedgeRoundRectCallout">
            <a:avLst>
              <a:gd name="adj1" fmla="val -70596"/>
              <a:gd name="adj2" fmla="val -12970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觀察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高低趨勢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2" name="圓角矩形圖說文字 41"/>
          <p:cNvSpPr/>
          <p:nvPr/>
        </p:nvSpPr>
        <p:spPr>
          <a:xfrm>
            <a:off x="7096237" y="3457170"/>
            <a:ext cx="1382045" cy="430622"/>
          </a:xfrm>
          <a:prstGeom prst="wedgeRoundRectCallout">
            <a:avLst>
              <a:gd name="adj1" fmla="val -62906"/>
              <a:gd name="adj2" fmla="val -1108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chemeClr val="tx2"/>
                </a:solidFill>
              </a:rPr>
              <a:t>熱點圖觀察測項間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比較情形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099837" y="767135"/>
            <a:ext cx="615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002060"/>
                </a:solidFill>
              </a:rPr>
              <a:t>當多項測項比較時，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>
                <a:solidFill>
                  <a:srgbClr val="002060"/>
                </a:solidFill>
              </a:rPr>
              <a:t>曲線</a:t>
            </a:r>
            <a:r>
              <a:rPr lang="zh-TW" altLang="en-US" sz="1000" dirty="0" smtClean="0">
                <a:solidFill>
                  <a:srgbClr val="002060"/>
                </a:solidFill>
              </a:rPr>
              <a:t>圖較難比較差異，可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藉由熱點圖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(Heat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map)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來快速比較測項間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差異</a:t>
            </a:r>
            <a:r>
              <a:rPr lang="zh-TW" altLang="en-US" sz="1000" dirty="0" smtClean="0">
                <a:solidFill>
                  <a:srgbClr val="002060"/>
                </a:solidFill>
              </a:rPr>
              <a:t>，例如同類型的測項是否有差異，可以協助往下查詢是否出現問題點。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446584" y="460512"/>
            <a:ext cx="309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快速觀察測項間的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差</a:t>
            </a:r>
            <a:r>
              <a:rPr lang="zh-TW" altLang="en-US" sz="1000" b="1" dirty="0">
                <a:solidFill>
                  <a:srgbClr val="7030A0"/>
                </a:solidFill>
              </a:rPr>
              <a:t>異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比較。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142517" y="4165611"/>
            <a:ext cx="73357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用於比較多個測項的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趨勢，熱點圖顏色漸紅表示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偏低，顏色綠色表示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正常，其他顏色表示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處於臨界區域。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7740597" y="939633"/>
            <a:ext cx="1279306" cy="1351962"/>
            <a:chOff x="7740597" y="939633"/>
            <a:chExt cx="1279306" cy="1351962"/>
          </a:xfrm>
        </p:grpSpPr>
        <p:sp>
          <p:nvSpPr>
            <p:cNvPr id="5" name="矩形 4"/>
            <p:cNvSpPr/>
            <p:nvPr/>
          </p:nvSpPr>
          <p:spPr>
            <a:xfrm>
              <a:off x="7742848" y="939633"/>
              <a:ext cx="1277055" cy="13519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/>
            <a:srcRect l="34845" r="29583" b="33356"/>
            <a:stretch/>
          </p:blipFill>
          <p:spPr>
            <a:xfrm>
              <a:off x="7973803" y="1412600"/>
              <a:ext cx="813217" cy="79942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018070" y="1631226"/>
              <a:ext cx="703385" cy="16625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40597" y="941204"/>
              <a:ext cx="1258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00FF"/>
                  </a:solidFill>
                </a:rPr>
                <a:t>Tips: 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在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標題用滑鼠點擊選擇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View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或按下鍵盤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”v”</a:t>
              </a:r>
              <a:r>
                <a:rPr lang="zh-TW" altLang="en-US" sz="800" dirty="0" smtClean="0">
                  <a:solidFill>
                    <a:srgbClr val="0000FF"/>
                  </a:solidFill>
                </a:rPr>
                <a:t>可放大</a:t>
              </a:r>
              <a:r>
                <a:rPr lang="en-US" altLang="zh-TW" sz="800" dirty="0" smtClean="0">
                  <a:solidFill>
                    <a:srgbClr val="0000FF"/>
                  </a:solidFill>
                </a:rPr>
                <a:t>Panel</a:t>
              </a:r>
              <a:endParaRPr lang="zh-TW" altLang="en-US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圖片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2" y="1198206"/>
            <a:ext cx="6157814" cy="2496592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zh-TW" altLang="en-US" b="1" dirty="0" smtClean="0">
                <a:solidFill>
                  <a:srgbClr val="00B0F0"/>
                </a:solidFill>
              </a:rPr>
              <a:t>長期趨勢查詢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702364" y="460512"/>
            <a:ext cx="2781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快速查看測項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90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天內的日趨勢變化。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9723" y="1406764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935910" y="135079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2263" y="2083505"/>
            <a:ext cx="3530777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992586" y="2617637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704835" y="3432036"/>
            <a:ext cx="1203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08584" y="2085627"/>
            <a:ext cx="2494413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143122" y="3289306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3908584" y="343376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 flipV="1">
            <a:off x="4143122" y="2274579"/>
            <a:ext cx="2177" cy="207739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2577" y="2064104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87752" y="816360"/>
            <a:ext cx="82935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83565" y="1220260"/>
            <a:ext cx="416704" cy="1161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4751048" y="1349429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510491" y="235532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510491" y="3141559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FFFF00"/>
                </a:solidFill>
              </a:rPr>
              <a:t>精準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度指標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438644" y="2389212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</a:t>
            </a:r>
            <a:r>
              <a:rPr lang="en-US" altLang="zh-TW" sz="1000" b="1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5365506" y="2918291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5349557" y="3410074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88" name="圓角矩形圖說文字 87"/>
          <p:cNvSpPr/>
          <p:nvPr/>
        </p:nvSpPr>
        <p:spPr>
          <a:xfrm>
            <a:off x="6511110" y="2401771"/>
            <a:ext cx="2568536" cy="978490"/>
          </a:xfrm>
          <a:prstGeom prst="wedgeRoundRectCallout">
            <a:avLst>
              <a:gd name="adj1" fmla="val -55339"/>
              <a:gd name="adj2" fmla="val 13063"/>
              <a:gd name="adj3" fmla="val 16667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6434276" y="2444318"/>
            <a:ext cx="2610266" cy="904022"/>
            <a:chOff x="5138962" y="3787695"/>
            <a:chExt cx="2610266" cy="90402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1239" y="3898502"/>
              <a:ext cx="1867989" cy="693853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5276382" y="3787695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FF0000"/>
                  </a:solidFill>
                </a:rPr>
                <a:t>USL(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上限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268450" y="4476273"/>
              <a:ext cx="6894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>
                  <a:solidFill>
                    <a:srgbClr val="FF0000"/>
                  </a:solidFill>
                </a:rPr>
                <a:t>L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SL(</a:t>
              </a:r>
              <a:r>
                <a:rPr lang="zh-TW" altLang="en-US" sz="800" dirty="0">
                  <a:solidFill>
                    <a:srgbClr val="FF0000"/>
                  </a:solidFill>
                </a:rPr>
                <a:t>下</a:t>
              </a:r>
              <a:r>
                <a:rPr lang="zh-TW" altLang="en-US" sz="800" dirty="0" smtClean="0">
                  <a:solidFill>
                    <a:srgbClr val="FF0000"/>
                  </a:solidFill>
                </a:rPr>
                <a:t>限</a:t>
              </a:r>
              <a:r>
                <a:rPr lang="en-US" altLang="zh-TW" sz="800" dirty="0" smtClean="0">
                  <a:solidFill>
                    <a:srgbClr val="FF0000"/>
                  </a:solidFill>
                </a:rPr>
                <a:t>)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138962" y="3947592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MAX(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最大值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138962" y="4290847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rgbClr val="00B0F0"/>
                  </a:solidFill>
                </a:rPr>
                <a:t>MIN(</a:t>
              </a:r>
              <a:r>
                <a:rPr lang="zh-TW" altLang="en-US" sz="800" dirty="0" smtClean="0">
                  <a:solidFill>
                    <a:srgbClr val="00B0F0"/>
                  </a:solidFill>
                </a:rPr>
                <a:t>最小值</a:t>
              </a:r>
              <a:r>
                <a:rPr lang="en-US" altLang="zh-TW" sz="800" dirty="0" smtClean="0">
                  <a:solidFill>
                    <a:srgbClr val="00B0F0"/>
                  </a:solidFill>
                </a:rPr>
                <a:t>)</a:t>
              </a:r>
              <a:endParaRPr lang="zh-TW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138962" y="4119220"/>
              <a:ext cx="8269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tx2"/>
                  </a:solidFill>
                </a:rPr>
                <a:t>AVG(</a:t>
              </a:r>
              <a:r>
                <a:rPr lang="zh-TW" altLang="en-US" sz="800" dirty="0" smtClean="0">
                  <a:solidFill>
                    <a:schemeClr val="tx2"/>
                  </a:solidFill>
                </a:rPr>
                <a:t>日平均</a:t>
              </a:r>
              <a:r>
                <a:rPr lang="en-US" altLang="zh-TW" sz="800" dirty="0" smtClean="0">
                  <a:solidFill>
                    <a:schemeClr val="tx2"/>
                  </a:solidFill>
                </a:rPr>
                <a:t>)</a:t>
              </a:r>
              <a:endParaRPr lang="zh-TW" altLang="en-US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直線單箭頭接點 51"/>
            <p:cNvCxnSpPr/>
            <p:nvPr/>
          </p:nvCxnSpPr>
          <p:spPr>
            <a:xfrm>
              <a:off x="5844487" y="4390209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5857733" y="4037592"/>
              <a:ext cx="200409" cy="0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5865664" y="4207519"/>
              <a:ext cx="228205" cy="19423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287752" y="3686936"/>
            <a:ext cx="62616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可選擇不同時段來觀看測項長期的的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、穩定度、精準度等趨勢分佈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6387218" y="1912434"/>
            <a:ext cx="460511" cy="28800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6786070" y="1757371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cxnSp>
        <p:nvCxnSpPr>
          <p:cNvPr id="102" name="直線單箭頭接點 101"/>
          <p:cNvCxnSpPr/>
          <p:nvPr/>
        </p:nvCxnSpPr>
        <p:spPr>
          <a:xfrm flipV="1">
            <a:off x="3170832" y="1470713"/>
            <a:ext cx="1663339" cy="606441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endCxn id="15" idx="2"/>
          </p:cNvCxnSpPr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7" y="1202283"/>
            <a:ext cx="6147691" cy="249854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zh-TW" altLang="en-US" b="1" dirty="0" smtClean="0">
                <a:solidFill>
                  <a:srgbClr val="00B0F0"/>
                </a:solidFill>
              </a:rPr>
              <a:t>短期資訊查詢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708757" y="460512"/>
            <a:ext cx="316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快速查看任何一天內測項的量測值分佈情形。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885" y="2086250"/>
            <a:ext cx="3799344" cy="15836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37173" y="2088372"/>
            <a:ext cx="2227446" cy="157962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1345" y="1409509"/>
            <a:ext cx="1732883" cy="14707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97532" y="1353539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3280323" y="1556579"/>
            <a:ext cx="1530257" cy="52967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69529" y="1223005"/>
            <a:ext cx="492362" cy="9171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712670" y="1352174"/>
            <a:ext cx="1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可選擇時段來看指標狀況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21173" y="2651024"/>
            <a:ext cx="9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量測值分佈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903053" y="3423630"/>
            <a:ext cx="1202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量測值統計直方圖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692905" y="2225899"/>
            <a:ext cx="788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四</a:t>
            </a:r>
            <a:r>
              <a:rPr lang="zh-TW" altLang="en-US" sz="1000" b="1" dirty="0">
                <a:solidFill>
                  <a:srgbClr val="FFFF00"/>
                </a:solidFill>
              </a:rPr>
              <a:t>分位數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43524" y="2129663"/>
            <a:ext cx="477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err="1" smtClean="0">
                <a:solidFill>
                  <a:srgbClr val="FFFF00"/>
                </a:solidFill>
              </a:rPr>
              <a:t>Cp</a:t>
            </a:r>
            <a:r>
              <a:rPr lang="en-US" altLang="zh-TW" sz="1000" b="1" dirty="0" err="1">
                <a:solidFill>
                  <a:srgbClr val="FFFF00"/>
                </a:solidFill>
              </a:rPr>
              <a:t>k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3048" y="2878050"/>
            <a:ext cx="738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88284" y="3273950"/>
            <a:ext cx="796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30480" y="26318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長期日平均趨勢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38455" y="3423629"/>
            <a:ext cx="1084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長期標準差趨勢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421576" y="1886639"/>
            <a:ext cx="2645370" cy="978490"/>
            <a:chOff x="6342446" y="1640144"/>
            <a:chExt cx="2645370" cy="978490"/>
          </a:xfrm>
        </p:grpSpPr>
        <p:sp>
          <p:nvSpPr>
            <p:cNvPr id="26" name="圓角矩形圖說文字 25"/>
            <p:cNvSpPr/>
            <p:nvPr/>
          </p:nvSpPr>
          <p:spPr>
            <a:xfrm>
              <a:off x="6419280" y="1640144"/>
              <a:ext cx="2568536" cy="978490"/>
            </a:xfrm>
            <a:prstGeom prst="wedgeRoundRectCallout">
              <a:avLst>
                <a:gd name="adj1" fmla="val -64332"/>
                <a:gd name="adj2" fmla="val 8926"/>
                <a:gd name="adj3" fmla="val 16667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sz="1000" dirty="0">
                <a:solidFill>
                  <a:srgbClr val="002060"/>
                </a:solidFill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6342446" y="1682691"/>
              <a:ext cx="2610266" cy="904022"/>
              <a:chOff x="5138962" y="3787695"/>
              <a:chExt cx="2610266" cy="904022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1239" y="3898502"/>
                <a:ext cx="1867989" cy="693853"/>
              </a:xfrm>
              <a:prstGeom prst="rect">
                <a:avLst/>
              </a:prstGeom>
            </p:spPr>
          </p:pic>
          <p:sp>
            <p:nvSpPr>
              <p:cNvPr id="29" name="文字方塊 28"/>
              <p:cNvSpPr txBox="1"/>
              <p:nvPr/>
            </p:nvSpPr>
            <p:spPr>
              <a:xfrm>
                <a:off x="5276382" y="3787695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FF0000"/>
                    </a:solidFill>
                  </a:rPr>
                  <a:t>USL(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上限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268450" y="4476273"/>
                <a:ext cx="68948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>
                    <a:solidFill>
                      <a:srgbClr val="FF0000"/>
                    </a:solidFill>
                  </a:rPr>
                  <a:t>L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SL(</a:t>
                </a:r>
                <a:r>
                  <a:rPr lang="zh-TW" altLang="en-US" sz="800" dirty="0">
                    <a:solidFill>
                      <a:srgbClr val="FF0000"/>
                    </a:solidFill>
                  </a:rPr>
                  <a:t>下</a:t>
                </a:r>
                <a:r>
                  <a:rPr lang="zh-TW" altLang="en-US" sz="800" dirty="0" smtClean="0">
                    <a:solidFill>
                      <a:srgbClr val="FF0000"/>
                    </a:solidFill>
                  </a:rPr>
                  <a:t>限</a:t>
                </a:r>
                <a:r>
                  <a:rPr lang="en-US" altLang="zh-TW" sz="800" dirty="0" smtClean="0">
                    <a:solidFill>
                      <a:srgbClr val="FF0000"/>
                    </a:solidFill>
                  </a:rPr>
                  <a:t>)</a:t>
                </a:r>
                <a:endParaRPr lang="zh-TW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5138962" y="3947592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MAX(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最大值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5138962" y="4290847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rgbClr val="00B0F0"/>
                    </a:solidFill>
                  </a:rPr>
                  <a:t>MIN(</a:t>
                </a:r>
                <a:r>
                  <a:rPr lang="zh-TW" altLang="en-US" sz="800" dirty="0" smtClean="0">
                    <a:solidFill>
                      <a:srgbClr val="00B0F0"/>
                    </a:solidFill>
                  </a:rPr>
                  <a:t>最小值</a:t>
                </a:r>
                <a:r>
                  <a:rPr lang="en-US" altLang="zh-TW" sz="800" dirty="0" smtClean="0">
                    <a:solidFill>
                      <a:srgbClr val="00B0F0"/>
                    </a:solidFill>
                  </a:rPr>
                  <a:t>)</a:t>
                </a:r>
                <a:endParaRPr lang="zh-TW" altLang="en-US" sz="8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5138962" y="4119220"/>
                <a:ext cx="8269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800" dirty="0" smtClean="0">
                    <a:solidFill>
                      <a:schemeClr val="tx2"/>
                    </a:solidFill>
                  </a:rPr>
                  <a:t>AVG(</a:t>
                </a:r>
                <a:r>
                  <a:rPr lang="zh-TW" altLang="en-US" sz="800" dirty="0" smtClean="0">
                    <a:solidFill>
                      <a:schemeClr val="tx2"/>
                    </a:solidFill>
                  </a:rPr>
                  <a:t>日平均</a:t>
                </a:r>
                <a:r>
                  <a:rPr lang="en-US" altLang="zh-TW" sz="800" dirty="0" smtClean="0">
                    <a:solidFill>
                      <a:schemeClr val="tx2"/>
                    </a:solidFill>
                  </a:rPr>
                  <a:t>)</a:t>
                </a:r>
                <a:endParaRPr lang="zh-TW" altLang="en-US" sz="8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4" name="直線單箭頭接點 33"/>
              <p:cNvCxnSpPr/>
              <p:nvPr/>
            </p:nvCxnSpPr>
            <p:spPr>
              <a:xfrm>
                <a:off x="5844487" y="4390209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>
                <a:off x="5857733" y="4037592"/>
                <a:ext cx="200409" cy="0"/>
              </a:xfrm>
              <a:prstGeom prst="straightConnector1">
                <a:avLst/>
              </a:prstGeom>
              <a:ln w="95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 flipV="1">
                <a:off x="5865664" y="4207519"/>
                <a:ext cx="228205" cy="19423"/>
              </a:xfrm>
              <a:prstGeom prst="straightConnector1">
                <a:avLst/>
              </a:prstGeom>
              <a:ln w="95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直線單箭頭接點 36"/>
          <p:cNvCxnSpPr/>
          <p:nvPr/>
        </p:nvCxnSpPr>
        <p:spPr>
          <a:xfrm>
            <a:off x="4431985" y="3131053"/>
            <a:ext cx="0" cy="195943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197447" y="3275511"/>
            <a:ext cx="613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tx2"/>
                </a:solidFill>
              </a:rPr>
              <a:t>Good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87752" y="3700828"/>
            <a:ext cx="47462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點選查詢選單，選擇機種、站別類型以及測項，皆為單選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觀看測項的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、穩定度、精準度以及量測值分佈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上圖左方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endParaRPr lang="en-US" altLang="zh-TW" sz="1000" dirty="0">
              <a:solidFill>
                <a:srgbClr val="C00000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6364619" y="3190616"/>
            <a:ext cx="338766" cy="10351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641726" y="3139063"/>
            <a:ext cx="15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固定長期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(90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天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趨勢</a:t>
            </a:r>
            <a:endParaRPr lang="en-US" altLang="zh-TW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參考用，不可動態查詢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87752" y="816360"/>
            <a:ext cx="6839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主要分成兩部分，下圖左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黃框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為動態查詢區塊；右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橘框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為固定</a:t>
            </a:r>
            <a:r>
              <a:rPr lang="en-US" altLang="zh-TW" sz="1000" dirty="0" smtClean="0">
                <a:solidFill>
                  <a:srgbClr val="002060"/>
                </a:solidFill>
              </a:rPr>
              <a:t>90</a:t>
            </a:r>
            <a:r>
              <a:rPr lang="zh-TW" altLang="en-US" sz="1000" dirty="0" smtClean="0">
                <a:solidFill>
                  <a:srgbClr val="002060"/>
                </a:solidFill>
              </a:rPr>
              <a:t>天長期趨勢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參考用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 flipH="1" flipV="1">
            <a:off x="1186165" y="1553834"/>
            <a:ext cx="240326" cy="52332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8" y="1246645"/>
            <a:ext cx="8022261" cy="2384238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201125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zh-TW" altLang="en-US" b="1" dirty="0" smtClean="0">
                <a:solidFill>
                  <a:srgbClr val="00B0F0"/>
                </a:solidFill>
              </a:rPr>
              <a:t>測項穩定度與精準度比較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4284252" y="460512"/>
            <a:ext cx="3638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比較不同測項間穩定度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精準度趨勢曲線的差異。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266" y="1523006"/>
            <a:ext cx="2773457" cy="1459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152714" y="147286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查詢選單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70834" y="2244877"/>
            <a:ext cx="106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穩定度</a:t>
            </a:r>
            <a:r>
              <a:rPr lang="zh-TW" altLang="en-US" sz="1000" b="1" dirty="0">
                <a:solidFill>
                  <a:srgbClr val="FFFF00"/>
                </a:solidFill>
              </a:rPr>
              <a:t>指標</a:t>
            </a:r>
          </a:p>
        </p:txBody>
      </p:sp>
      <p:sp>
        <p:nvSpPr>
          <p:cNvPr id="22" name="矩形 21"/>
          <p:cNvSpPr/>
          <p:nvPr/>
        </p:nvSpPr>
        <p:spPr>
          <a:xfrm>
            <a:off x="7456526" y="1274160"/>
            <a:ext cx="549270" cy="1262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305134" y="1406600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時段選擇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352118" y="2244877"/>
            <a:ext cx="122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(</a:t>
            </a:r>
            <a:r>
              <a:rPr lang="zh-TW" altLang="en-US" sz="1000" b="1" dirty="0" smtClean="0">
                <a:solidFill>
                  <a:srgbClr val="FFFF00"/>
                </a:solidFill>
              </a:rPr>
              <a:t>偏移指標</a:t>
            </a:r>
            <a:r>
              <a:rPr lang="en-US" altLang="zh-TW" sz="1000" b="1" dirty="0" smtClean="0">
                <a:solidFill>
                  <a:srgbClr val="FFFF00"/>
                </a:solidFill>
              </a:rPr>
              <a:t>)</a:t>
            </a:r>
            <a:endParaRPr lang="zh-TW" alt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49500" y="3680752"/>
            <a:ext cx="5894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C00000"/>
                </a:solidFill>
              </a:rPr>
              <a:t>操作說明：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點選查詢選單，選擇機種、站別類型以及測項</a:t>
            </a:r>
            <a:r>
              <a:rPr lang="en-US" altLang="zh-TW" sz="1000" dirty="0" smtClean="0">
                <a:solidFill>
                  <a:srgbClr val="C00000"/>
                </a:solidFill>
              </a:rPr>
              <a:t>(</a:t>
            </a:r>
            <a:r>
              <a:rPr lang="zh-TW" altLang="en-US" sz="1000" dirty="0" smtClean="0">
                <a:solidFill>
                  <a:srgbClr val="C00000"/>
                </a:solidFill>
              </a:rPr>
              <a:t>可多選</a:t>
            </a:r>
            <a:r>
              <a:rPr lang="en-US" altLang="zh-TW" sz="1000" dirty="0" smtClean="0">
                <a:solidFill>
                  <a:srgbClr val="C00000"/>
                </a:solidFill>
              </a:rPr>
              <a:t>)</a:t>
            </a:r>
            <a:r>
              <a:rPr lang="zh-TW" altLang="en-US" sz="1000" dirty="0" smtClean="0">
                <a:solidFill>
                  <a:srgbClr val="C00000"/>
                </a:solidFill>
              </a:rPr>
              <a:t>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觀察多個測項之間的</a:t>
            </a:r>
            <a:r>
              <a:rPr lang="en-US" altLang="zh-TW" sz="1000" dirty="0" err="1" smtClean="0">
                <a:solidFill>
                  <a:srgbClr val="C00000"/>
                </a:solidFill>
              </a:rPr>
              <a:t>Cpk</a:t>
            </a:r>
            <a:r>
              <a:rPr lang="zh-TW" altLang="en-US" sz="1000" dirty="0" smtClean="0">
                <a:solidFill>
                  <a:srgbClr val="C00000"/>
                </a:solidFill>
              </a:rPr>
              <a:t>、穩定度指標、偏移指標的比較。</a:t>
            </a:r>
            <a:endParaRPr lang="en-US" altLang="zh-TW" sz="1000" dirty="0" smtClean="0">
              <a:solidFill>
                <a:srgbClr val="C0000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C00000"/>
                </a:solidFill>
              </a:rPr>
              <a:t>如果需要了解數值範圍，可參考</a:t>
            </a:r>
            <a:r>
              <a:rPr lang="en-US" altLang="zh-TW" sz="1000" dirty="0" smtClean="0">
                <a:solidFill>
                  <a:srgbClr val="C00000"/>
                </a:solidFill>
              </a:rPr>
              <a:t>Mean value</a:t>
            </a:r>
            <a:r>
              <a:rPr lang="zh-TW" altLang="en-US" sz="1000" dirty="0" smtClean="0">
                <a:solidFill>
                  <a:srgbClr val="C00000"/>
                </a:solidFill>
              </a:rPr>
              <a:t>趨勢，得知哪些測項量測值情形。</a:t>
            </a:r>
            <a:endParaRPr lang="en-US" altLang="zh-TW" sz="1000" dirty="0" smtClean="0">
              <a:solidFill>
                <a:srgbClr val="C0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65068" y="816360"/>
            <a:ext cx="6662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主要用於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多測項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趨勢的比較，可觀察不同測項間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、精準度、偏移程度比較。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0" y="698771"/>
            <a:ext cx="2685649" cy="326115"/>
            <a:chOff x="0" y="791559"/>
            <a:chExt cx="2685649" cy="326115"/>
          </a:xfrm>
        </p:grpSpPr>
        <p:sp>
          <p:nvSpPr>
            <p:cNvPr id="7" name="矩形 6">
              <a:hlinkClick r:id="rId2" action="ppaction://hlinksldjump"/>
            </p:cNvPr>
            <p:cNvSpPr/>
            <p:nvPr/>
          </p:nvSpPr>
          <p:spPr>
            <a:xfrm>
              <a:off x="527538" y="791559"/>
              <a:ext cx="2158111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tx1"/>
                  </a:solidFill>
                </a:rPr>
                <a:t>Introduction &amp; Login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五邊形 2"/>
            <p:cNvSpPr/>
            <p:nvPr/>
          </p:nvSpPr>
          <p:spPr>
            <a:xfrm>
              <a:off x="0" y="791559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P.3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0" y="1383142"/>
            <a:ext cx="2417085" cy="326115"/>
            <a:chOff x="0" y="1308440"/>
            <a:chExt cx="2417085" cy="326115"/>
          </a:xfrm>
        </p:grpSpPr>
        <p:sp>
          <p:nvSpPr>
            <p:cNvPr id="18" name="矩形 17">
              <a:hlinkClick r:id="rId3" action="ppaction://hlinksldjump"/>
            </p:cNvPr>
            <p:cNvSpPr/>
            <p:nvPr/>
          </p:nvSpPr>
          <p:spPr>
            <a:xfrm>
              <a:off x="527539" y="1308440"/>
              <a:ext cx="1889546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tx1"/>
                  </a:solidFill>
                </a:rPr>
                <a:t>System Structure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五邊形 18"/>
            <p:cNvSpPr/>
            <p:nvPr/>
          </p:nvSpPr>
          <p:spPr>
            <a:xfrm>
              <a:off x="0" y="1308440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P.4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0" y="2067513"/>
            <a:ext cx="5537555" cy="326115"/>
            <a:chOff x="0" y="1825321"/>
            <a:chExt cx="5537555" cy="326115"/>
          </a:xfrm>
        </p:grpSpPr>
        <p:sp>
          <p:nvSpPr>
            <p:cNvPr id="20" name="矩形 19">
              <a:hlinkClick r:id="rId4" action="ppaction://hlinksldjump"/>
            </p:cNvPr>
            <p:cNvSpPr/>
            <p:nvPr/>
          </p:nvSpPr>
          <p:spPr>
            <a:xfrm>
              <a:off x="527538" y="1825321"/>
              <a:ext cx="5010017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tx1"/>
                  </a:solidFill>
                </a:rPr>
                <a:t>System Structure-1: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</a:rPr>
                <a:t>Query dashboard list introduction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五邊形 20"/>
            <p:cNvSpPr/>
            <p:nvPr/>
          </p:nvSpPr>
          <p:spPr>
            <a:xfrm>
              <a:off x="0" y="1825321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P.5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0" y="2751884"/>
            <a:ext cx="5345723" cy="326115"/>
            <a:chOff x="0" y="2342202"/>
            <a:chExt cx="5345723" cy="326115"/>
          </a:xfrm>
        </p:grpSpPr>
        <p:sp>
          <p:nvSpPr>
            <p:cNvPr id="22" name="矩形 21">
              <a:hlinkClick r:id="rId5" action="ppaction://hlinksldjump"/>
            </p:cNvPr>
            <p:cNvSpPr/>
            <p:nvPr/>
          </p:nvSpPr>
          <p:spPr>
            <a:xfrm>
              <a:off x="527538" y="2342202"/>
              <a:ext cx="4818185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tx1"/>
                  </a:solidFill>
                </a:rPr>
                <a:t>System Structure-2:</a:t>
              </a:r>
              <a:r>
                <a:rPr lang="zh-TW" altLang="en-US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b="1" dirty="0" smtClean="0">
                  <a:solidFill>
                    <a:schemeClr val="tx1"/>
                  </a:solidFill>
                </a:rPr>
                <a:t>Metrics dashboard introduction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五邊形 22"/>
            <p:cNvSpPr/>
            <p:nvPr/>
          </p:nvSpPr>
          <p:spPr>
            <a:xfrm>
              <a:off x="0" y="2342202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P.31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0" y="3436254"/>
            <a:ext cx="3030949" cy="326115"/>
            <a:chOff x="0" y="2342202"/>
            <a:chExt cx="3030949" cy="326115"/>
          </a:xfrm>
        </p:grpSpPr>
        <p:sp>
          <p:nvSpPr>
            <p:cNvPr id="17" name="矩形 16">
              <a:hlinkClick r:id="rId6" action="ppaction://hlinksldjump"/>
            </p:cNvPr>
            <p:cNvSpPr/>
            <p:nvPr/>
          </p:nvSpPr>
          <p:spPr>
            <a:xfrm>
              <a:off x="527539" y="2342202"/>
              <a:ext cx="2503410" cy="3261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dirty="0" smtClean="0">
                  <a:solidFill>
                    <a:schemeClr val="tx1"/>
                  </a:solidFill>
                </a:rPr>
                <a:t>How to use: for example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五邊形 26"/>
            <p:cNvSpPr/>
            <p:nvPr/>
          </p:nvSpPr>
          <p:spPr>
            <a:xfrm>
              <a:off x="0" y="2342202"/>
              <a:ext cx="735357" cy="32611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/>
                  </a:solidFill>
                </a:rPr>
                <a:t>P.40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19718" y="4103046"/>
            <a:ext cx="8651631" cy="523220"/>
            <a:chOff x="287747" y="3811016"/>
            <a:chExt cx="8651631" cy="523220"/>
          </a:xfrm>
        </p:grpSpPr>
        <p:sp>
          <p:nvSpPr>
            <p:cNvPr id="5" name="文字方塊 4"/>
            <p:cNvSpPr txBox="1"/>
            <p:nvPr/>
          </p:nvSpPr>
          <p:spPr>
            <a:xfrm>
              <a:off x="287747" y="3811016"/>
              <a:ext cx="8651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※</a:t>
              </a:r>
              <a:r>
                <a:rPr lang="zh-TW" altLang="en-US" dirty="0" smtClean="0"/>
                <a:t> 本文件主要介紹系統架構、</a:t>
              </a:r>
              <a:r>
                <a:rPr lang="en-US" altLang="zh-TW" dirty="0" smtClean="0"/>
                <a:t>Dashboard</a:t>
              </a:r>
              <a:r>
                <a:rPr lang="zh-TW" altLang="en-US" dirty="0" smtClean="0"/>
                <a:t>功能簡介</a:t>
              </a:r>
              <a:r>
                <a:rPr lang="en-US" altLang="zh-TW" dirty="0" smtClean="0"/>
                <a:t>&amp;</a:t>
              </a:r>
              <a:r>
                <a:rPr lang="zh-TW" altLang="en-US" dirty="0" smtClean="0"/>
                <a:t>實際操作方法介紹</a:t>
              </a:r>
              <a:endParaRPr lang="en-US" altLang="zh-TW" dirty="0" smtClean="0"/>
            </a:p>
            <a:p>
              <a:r>
                <a:rPr lang="en-US" altLang="zh-TW" dirty="0" smtClean="0"/>
                <a:t>※</a:t>
              </a:r>
              <a:r>
                <a:rPr lang="zh-TW" altLang="en-US" dirty="0" smtClean="0"/>
                <a:t> 本文件頁面較多，故設置查詢圖示，通過點選連結圖示</a:t>
              </a:r>
              <a:r>
                <a:rPr lang="en-US" altLang="zh-TW" dirty="0" smtClean="0"/>
                <a:t>(</a:t>
              </a:r>
              <a:r>
                <a:rPr lang="zh-TW" altLang="en-US" dirty="0" smtClean="0"/>
                <a:t>     </a:t>
              </a:r>
              <a:r>
                <a:rPr lang="en-US" altLang="zh-TW" dirty="0" smtClean="0"/>
                <a:t>)</a:t>
              </a:r>
              <a:r>
                <a:rPr lang="zh-TW" altLang="en-US" dirty="0" smtClean="0"/>
                <a:t>選擇欲進入的頁面，返回亦有返回圖示</a:t>
              </a:r>
              <a:r>
                <a:rPr lang="en-US" altLang="zh-TW" dirty="0" smtClean="0"/>
                <a:t>(</a:t>
              </a:r>
              <a:r>
                <a:rPr lang="zh-TW" altLang="en-US" dirty="0" smtClean="0"/>
                <a:t>     </a:t>
              </a:r>
              <a:r>
                <a:rPr lang="en-US" altLang="zh-TW" dirty="0" smtClean="0"/>
                <a:t>)</a:t>
              </a:r>
              <a:r>
                <a:rPr lang="zh-TW" altLang="en-US" dirty="0" smtClean="0"/>
                <a:t>。</a:t>
              </a:r>
              <a:endParaRPr lang="en-US" altLang="zh-TW" dirty="0" smtClean="0"/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15686" y="4053536"/>
              <a:ext cx="243000" cy="253623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95268" y="4059930"/>
              <a:ext cx="247018" cy="25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2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3651207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(Station-type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370236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查看以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group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計算測項的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3" name="圓角矩形圖說文字 22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6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23557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(Station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查看以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group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計算測項的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圖說文字 27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29" name="圓角矩形圖說文字 28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6" name="矩形 45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4782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(Port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60616" y="452109"/>
            <a:ext cx="2685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查看以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group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計算測項的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15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4" name="矩形 23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4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108269" cy="291259"/>
          </a:xfrm>
          <a:prstGeom prst="homePlate">
            <a:avLst>
              <a:gd name="adj" fmla="val 34632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(FPY</a:t>
            </a:r>
            <a:r>
              <a:rPr lang="zh-TW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TW" b="1" dirty="0" smtClean="0">
                <a:solidFill>
                  <a:schemeClr val="bg1"/>
                </a:solidFill>
              </a:rPr>
              <a:t>First pass yield)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4" name="圓角矩形圖說文字 23"/>
          <p:cNvSpPr/>
          <p:nvPr/>
        </p:nvSpPr>
        <p:spPr>
          <a:xfrm>
            <a:off x="4342174" y="1608176"/>
            <a:ext cx="3427030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總表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>
                <a:solidFill>
                  <a:srgbClr val="002060"/>
                </a:solidFill>
              </a:rPr>
              <a:t>快速查看當天</a:t>
            </a:r>
            <a:r>
              <a:rPr lang="en-US" altLang="zh-TW" sz="1000" dirty="0">
                <a:solidFill>
                  <a:srgbClr val="002060"/>
                </a:solidFill>
              </a:rPr>
              <a:t>FPY</a:t>
            </a:r>
            <a:r>
              <a:rPr lang="zh-TW" altLang="en-US" sz="1000" dirty="0">
                <a:solidFill>
                  <a:srgbClr val="002060"/>
                </a:solidFill>
              </a:rPr>
              <a:t>、各站別類型的良率比較、日</a:t>
            </a:r>
            <a:r>
              <a:rPr lang="en-US" altLang="zh-TW" sz="1000" dirty="0">
                <a:solidFill>
                  <a:srgbClr val="002060"/>
                </a:solidFill>
              </a:rPr>
              <a:t>/</a:t>
            </a:r>
            <a:r>
              <a:rPr lang="zh-TW" altLang="en-US" sz="1000" dirty="0">
                <a:solidFill>
                  <a:srgbClr val="002060"/>
                </a:solidFill>
              </a:rPr>
              <a:t>週</a:t>
            </a:r>
            <a:r>
              <a:rPr lang="en-US" altLang="zh-TW" sz="1000" dirty="0">
                <a:solidFill>
                  <a:srgbClr val="002060"/>
                </a:solidFill>
              </a:rPr>
              <a:t>/</a:t>
            </a:r>
            <a:r>
              <a:rPr lang="zh-TW" altLang="en-US" sz="1000" dirty="0">
                <a:solidFill>
                  <a:srgbClr val="002060"/>
                </a:solidFill>
              </a:rPr>
              <a:t>月的良率趨勢變化</a:t>
            </a:r>
          </a:p>
        </p:txBody>
      </p:sp>
      <p:pic>
        <p:nvPicPr>
          <p:cNvPr id="46" name="圖片 4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7873" y="1731706"/>
            <a:ext cx="243000" cy="25362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93269" y="1656652"/>
            <a:ext cx="3204768" cy="1430184"/>
            <a:chOff x="1688124" y="3384975"/>
            <a:chExt cx="3204768" cy="1430184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6"/>
            <a:srcRect t="89576" r="75195"/>
            <a:stretch/>
          </p:blipFill>
          <p:spPr>
            <a:xfrm>
              <a:off x="1688124" y="4284617"/>
              <a:ext cx="3204768" cy="53054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6"/>
            <a:srcRect t="67227" r="75195" b="14650"/>
            <a:stretch/>
          </p:blipFill>
          <p:spPr>
            <a:xfrm>
              <a:off x="1688124" y="3384975"/>
              <a:ext cx="3204768" cy="922384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861921" y="2369451"/>
            <a:ext cx="2939370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861921" y="2631989"/>
            <a:ext cx="2939370" cy="16345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圓角矩形圖說文字 46"/>
          <p:cNvSpPr/>
          <p:nvPr/>
        </p:nvSpPr>
        <p:spPr>
          <a:xfrm>
            <a:off x="4342174" y="2790810"/>
            <a:ext cx="3427030" cy="5006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dashboard: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可查詢包含機種</a:t>
            </a:r>
            <a:r>
              <a:rPr lang="en-US" altLang="zh-TW" sz="1000" dirty="0" smtClean="0">
                <a:solidFill>
                  <a:srgbClr val="002060"/>
                </a:solidFill>
              </a:rPr>
              <a:t>(Model)</a:t>
            </a:r>
            <a:r>
              <a:rPr lang="zh-TW" altLang="en-US" sz="1000" dirty="0" smtClean="0">
                <a:solidFill>
                  <a:srgbClr val="002060"/>
                </a:solidFill>
              </a:rPr>
              <a:t>、站別類型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等良率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4" name="圖片 5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7873" y="2914340"/>
            <a:ext cx="243000" cy="253623"/>
          </a:xfrm>
          <a:prstGeom prst="rect">
            <a:avLst/>
          </a:prstGeom>
        </p:spPr>
      </p:pic>
      <p:cxnSp>
        <p:nvCxnSpPr>
          <p:cNvPr id="55" name="直線接點 54"/>
          <p:cNvCxnSpPr>
            <a:stCxn id="42" idx="3"/>
            <a:endCxn id="47" idx="1"/>
          </p:cNvCxnSpPr>
          <p:nvPr/>
        </p:nvCxnSpPr>
        <p:spPr>
          <a:xfrm>
            <a:off x="3801291" y="2713715"/>
            <a:ext cx="540883" cy="327437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41" idx="3"/>
            <a:endCxn id="24" idx="1"/>
          </p:cNvCxnSpPr>
          <p:nvPr/>
        </p:nvCxnSpPr>
        <p:spPr>
          <a:xfrm flipV="1">
            <a:off x="3801291" y="1858518"/>
            <a:ext cx="540883" cy="592659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2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(FPY</a:t>
            </a:r>
            <a:r>
              <a:rPr lang="zh-TW" altLang="en-US" b="1" dirty="0" smtClean="0">
                <a:solidFill>
                  <a:srgbClr val="00B0F0"/>
                </a:solidFill>
              </a:rPr>
              <a:t>總表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98619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快速查看當天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FPY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、各站別類型的良率比較、日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/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週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/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月的良率趨勢變化。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54962" y="1375757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4" name="矩形 23">
            <a:hlinkClick r:id="rId5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37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9144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(FPY</a:t>
            </a:r>
            <a:r>
              <a:rPr lang="zh-TW" altLang="en-US" b="1" dirty="0" smtClean="0">
                <a:solidFill>
                  <a:srgbClr val="00B0F0"/>
                </a:solidFill>
              </a:rPr>
              <a:t>查詢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11" name="圖片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8619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查詢</a:t>
            </a:r>
            <a:r>
              <a:rPr lang="zh-TW" altLang="en-US" sz="1000" b="1" dirty="0">
                <a:solidFill>
                  <a:srgbClr val="7030A0"/>
                </a:solidFill>
              </a:rPr>
              <a:t>包含機種</a:t>
            </a:r>
            <a:r>
              <a:rPr lang="en-US" altLang="zh-TW" sz="1000" b="1" dirty="0">
                <a:solidFill>
                  <a:srgbClr val="7030A0"/>
                </a:solidFill>
              </a:rPr>
              <a:t>(Model)</a:t>
            </a:r>
            <a:r>
              <a:rPr lang="zh-TW" altLang="en-US" sz="1000" b="1" dirty="0">
                <a:solidFill>
                  <a:srgbClr val="7030A0"/>
                </a:solidFill>
              </a:rPr>
              <a:t>、站別類型</a:t>
            </a:r>
            <a:r>
              <a:rPr lang="en-US" altLang="zh-TW" sz="1000" b="1" dirty="0">
                <a:solidFill>
                  <a:srgbClr val="7030A0"/>
                </a:solidFill>
              </a:rPr>
              <a:t>(Station-Type)</a:t>
            </a:r>
            <a:r>
              <a:rPr lang="zh-TW" altLang="en-US" sz="1000" b="1" dirty="0">
                <a:solidFill>
                  <a:srgbClr val="7030A0"/>
                </a:solidFill>
              </a:rPr>
              <a:t>等良率。</a:t>
            </a:r>
          </a:p>
        </p:txBody>
      </p:sp>
      <p:sp>
        <p:nvSpPr>
          <p:cNvPr id="10" name="矩形 9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3" name="矩形 2">
            <a:hlinkClick r:id="rId5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2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152442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(Cycle-time)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152442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查詢測試結果時序分佈、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Cycle-time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Idle-time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統計。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8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630753" cy="291259"/>
          </a:xfrm>
          <a:prstGeom prst="homePlate">
            <a:avLst>
              <a:gd name="adj" fmla="val 3463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(WIP)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0753" y="452109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顯示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WIP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維修板資訊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(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當前</a:t>
            </a:r>
            <a:r>
              <a:rPr lang="zh-TW" altLang="en-US" sz="1000" b="1" dirty="0">
                <a:solidFill>
                  <a:srgbClr val="7030A0"/>
                </a:solidFill>
              </a:rPr>
              <a:t>數量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、每日進出數量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)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298062" y="777640"/>
            <a:ext cx="5460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WIP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指標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每日進出趨勢；每日進出數量表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298062" y="1150439"/>
            <a:ext cx="6197787" cy="3265698"/>
            <a:chOff x="665017" y="1150439"/>
            <a:chExt cx="6197787" cy="32656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17" y="1150439"/>
              <a:ext cx="6164208" cy="326569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16182" y="1552914"/>
              <a:ext cx="2182363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968883" y="1552914"/>
              <a:ext cx="3790004" cy="10048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16182" y="2621379"/>
              <a:ext cx="6042705" cy="1720422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57933" y="1588536"/>
              <a:ext cx="8520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 smtClean="0">
                  <a:solidFill>
                    <a:srgbClr val="FFFF00"/>
                  </a:solidFill>
                </a:rPr>
                <a:t>WIP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指標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288173" y="2300822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每日維修板進出趨勢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288172" y="2653783"/>
              <a:ext cx="157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rgbClr val="FFFF00"/>
                  </a:solidFill>
                </a:rPr>
                <a:t>每日維修板進出列表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2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759910" cy="291259"/>
          </a:xfrm>
          <a:prstGeom prst="homePlate">
            <a:avLst>
              <a:gd name="adj" fmla="val 34632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(Alarm dashboard)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74821" t="67485"/>
          <a:stretch/>
        </p:blipFill>
        <p:spPr>
          <a:xfrm>
            <a:off x="895217" y="1764854"/>
            <a:ext cx="3267542" cy="1662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40965" y="2452578"/>
            <a:ext cx="2939370" cy="444088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>
            <a:stCxn id="16" idx="3"/>
            <a:endCxn id="21" idx="1"/>
          </p:cNvCxnSpPr>
          <p:nvPr/>
        </p:nvCxnSpPr>
        <p:spPr>
          <a:xfrm flipV="1">
            <a:off x="3980335" y="2204462"/>
            <a:ext cx="542008" cy="47016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圖說文字 20"/>
          <p:cNvSpPr/>
          <p:nvPr/>
        </p:nvSpPr>
        <p:spPr>
          <a:xfrm>
            <a:off x="4522343" y="1793612"/>
            <a:ext cx="3427030" cy="821700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警示工廠資料收集是否中斷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因時間不同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時差問題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需分成</a:t>
            </a:r>
            <a:r>
              <a:rPr lang="en-US" altLang="zh-TW" sz="1000" dirty="0" smtClean="0">
                <a:solidFill>
                  <a:srgbClr val="002060"/>
                </a:solidFill>
              </a:rPr>
              <a:t>CDE/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TwoWing</a:t>
            </a:r>
            <a:r>
              <a:rPr lang="zh-TW" altLang="en-US" sz="1000" dirty="0" smtClean="0">
                <a:solidFill>
                  <a:srgbClr val="002060"/>
                </a:solidFill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</a:rPr>
              <a:t>FLEX</a:t>
            </a:r>
            <a:r>
              <a:rPr lang="zh-TW" altLang="en-US" sz="1000" dirty="0" smtClean="0">
                <a:solidFill>
                  <a:srgbClr val="002060"/>
                </a:solidFill>
              </a:rPr>
              <a:t>兩種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，主要放置可判定工廠</a:t>
            </a:r>
            <a:r>
              <a:rPr lang="en-US" altLang="zh-TW" sz="1000" dirty="0" smtClean="0">
                <a:solidFill>
                  <a:srgbClr val="002060"/>
                </a:solidFill>
              </a:rPr>
              <a:t>data</a:t>
            </a:r>
            <a:r>
              <a:rPr lang="zh-TW" altLang="en-US" sz="1000" dirty="0" smtClean="0">
                <a:solidFill>
                  <a:srgbClr val="002060"/>
                </a:solidFill>
              </a:rPr>
              <a:t>收集是否中斷的判斷曲線以及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Cpk&amp;FPY</a:t>
            </a:r>
            <a:r>
              <a:rPr lang="en-US" altLang="zh-TW" sz="1000" dirty="0" smtClean="0">
                <a:solidFill>
                  <a:srgbClr val="002060"/>
                </a:solidFill>
              </a:rPr>
              <a:t> alarm</a:t>
            </a:r>
            <a:r>
              <a:rPr lang="zh-TW" altLang="en-US" sz="1000" dirty="0" smtClean="0">
                <a:solidFill>
                  <a:srgbClr val="002060"/>
                </a:solidFill>
              </a:rPr>
              <a:t>，主要用於收到</a:t>
            </a:r>
            <a:r>
              <a:rPr lang="en-US" altLang="zh-TW" sz="1000" dirty="0" smtClean="0">
                <a:solidFill>
                  <a:srgbClr val="002060"/>
                </a:solidFill>
              </a:rPr>
              <a:t>alarm mail</a:t>
            </a:r>
            <a:r>
              <a:rPr lang="zh-TW" altLang="en-US" sz="1000" dirty="0" smtClean="0">
                <a:solidFill>
                  <a:srgbClr val="002060"/>
                </a:solidFill>
              </a:rPr>
              <a:t>後觀察使用。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22" name="圖片 2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5957" y="2077650"/>
            <a:ext cx="243000" cy="25362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40965" y="2959038"/>
            <a:ext cx="2939370" cy="180615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圖說文字 23"/>
          <p:cNvSpPr/>
          <p:nvPr/>
        </p:nvSpPr>
        <p:spPr>
          <a:xfrm>
            <a:off x="4522343" y="3068110"/>
            <a:ext cx="3427030" cy="595884"/>
          </a:xfrm>
          <a:prstGeom prst="wedgeRoundRectCallout">
            <a:avLst>
              <a:gd name="adj1" fmla="val -24786"/>
              <a:gd name="adj2" fmla="val -2207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嚴重度警示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以計算之嚴重度</a:t>
            </a:r>
            <a:r>
              <a:rPr lang="en-US" altLang="zh-TW" sz="1000" dirty="0">
                <a:solidFill>
                  <a:srgbClr val="002060"/>
                </a:solidFill>
              </a:rPr>
              <a:t>=</a:t>
            </a:r>
            <a:r>
              <a:rPr lang="en-US" altLang="zh-TW" sz="1000" dirty="0" smtClean="0">
                <a:solidFill>
                  <a:srgbClr val="002060"/>
                </a:solidFill>
              </a:rPr>
              <a:t>4</a:t>
            </a:r>
            <a:r>
              <a:rPr lang="zh-TW" altLang="en-US" sz="1000" dirty="0" smtClean="0">
                <a:solidFill>
                  <a:srgbClr val="002060"/>
                </a:solidFill>
              </a:rPr>
              <a:t>為門檻進行警示，當週嚴重度指標</a:t>
            </a:r>
            <a:r>
              <a:rPr lang="en-US" altLang="zh-TW" sz="1000" dirty="0" smtClean="0">
                <a:solidFill>
                  <a:srgbClr val="002060"/>
                </a:solidFill>
              </a:rPr>
              <a:t>&gt;4</a:t>
            </a:r>
            <a:r>
              <a:rPr lang="zh-TW" altLang="en-US" sz="1000" dirty="0" smtClean="0">
                <a:solidFill>
                  <a:srgbClr val="002060"/>
                </a:solidFill>
              </a:rPr>
              <a:t>及警示，主要用於收到</a:t>
            </a:r>
            <a:r>
              <a:rPr lang="en-US" altLang="zh-TW" sz="1000" dirty="0" smtClean="0">
                <a:solidFill>
                  <a:srgbClr val="002060"/>
                </a:solidFill>
              </a:rPr>
              <a:t>alarm mail</a:t>
            </a:r>
            <a:r>
              <a:rPr lang="zh-TW" altLang="en-US" sz="1000" dirty="0" smtClean="0">
                <a:solidFill>
                  <a:srgbClr val="002060"/>
                </a:solidFill>
              </a:rPr>
              <a:t>後觀察使用。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25" name="圖片 2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5112" y="3191640"/>
            <a:ext cx="243000" cy="253623"/>
          </a:xfrm>
          <a:prstGeom prst="rect">
            <a:avLst/>
          </a:prstGeom>
        </p:spPr>
      </p:pic>
      <p:cxnSp>
        <p:nvCxnSpPr>
          <p:cNvPr id="26" name="直線接點 25"/>
          <p:cNvCxnSpPr>
            <a:stCxn id="23" idx="3"/>
            <a:endCxn id="24" idx="1"/>
          </p:cNvCxnSpPr>
          <p:nvPr/>
        </p:nvCxnSpPr>
        <p:spPr>
          <a:xfrm>
            <a:off x="3980335" y="3049346"/>
            <a:ext cx="542008" cy="316706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690595" y="1233333"/>
            <a:ext cx="5179469" cy="2637718"/>
            <a:chOff x="690595" y="1233333"/>
            <a:chExt cx="5179469" cy="263771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595" y="1233333"/>
              <a:ext cx="5179469" cy="263771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595" y="3203712"/>
              <a:ext cx="5179469" cy="664684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2" y="429591"/>
            <a:ext cx="6458352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(Alarm for Check if data insert or not,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 smtClean="0">
                <a:solidFill>
                  <a:srgbClr val="00B0F0"/>
                </a:solidFill>
              </a:rPr>
              <a:t> and FPY)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圖片 1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alarm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 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Check if data insert or not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5354" y="1897300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圖說文字 29"/>
          <p:cNvSpPr/>
          <p:nvPr/>
        </p:nvSpPr>
        <p:spPr>
          <a:xfrm>
            <a:off x="6058775" y="1095171"/>
            <a:ext cx="2767171" cy="1349343"/>
          </a:xfrm>
          <a:prstGeom prst="wedgeRoundRectCallout">
            <a:avLst>
              <a:gd name="adj1" fmla="val -57586"/>
              <a:gd name="adj2" fmla="val 1972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35353" y="2558586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7289623" y="1195203"/>
            <a:ext cx="1285275" cy="1164015"/>
            <a:chOff x="7289623" y="1150442"/>
            <a:chExt cx="1285275" cy="116401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6"/>
            <a:srcRect t="35801"/>
            <a:stretch/>
          </p:blipFill>
          <p:spPr>
            <a:xfrm>
              <a:off x="7289623" y="1667842"/>
              <a:ext cx="1285275" cy="64661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9623" y="1150442"/>
              <a:ext cx="1285275" cy="517170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6125841" y="1443534"/>
            <a:ext cx="120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用於檢測每小時</a:t>
            </a:r>
            <a:r>
              <a:rPr lang="en-US" altLang="zh-TW" sz="1000" dirty="0" err="1"/>
              <a:t>Cpk</a:t>
            </a:r>
            <a:r>
              <a:rPr lang="zh-TW" altLang="en-US" sz="1000" dirty="0"/>
              <a:t>是否偏低，</a:t>
            </a:r>
            <a:r>
              <a:rPr lang="zh-TW" altLang="en-US" sz="1000" dirty="0" smtClean="0"/>
              <a:t>如果有測項的</a:t>
            </a:r>
            <a:r>
              <a:rPr lang="en-US" altLang="zh-TW" sz="1000" dirty="0" err="1" smtClean="0"/>
              <a:t>Cpk</a:t>
            </a:r>
            <a:r>
              <a:rPr lang="en-US" altLang="zh-TW" sz="1000" dirty="0" smtClean="0"/>
              <a:t>&lt;1</a:t>
            </a:r>
            <a:r>
              <a:rPr lang="zh-TW" altLang="en-US" sz="1000" dirty="0" smtClean="0"/>
              <a:t>，</a:t>
            </a:r>
            <a:r>
              <a:rPr lang="en-US" altLang="zh-TW" sz="1000" dirty="0"/>
              <a:t> email</a:t>
            </a:r>
            <a:r>
              <a:rPr lang="zh-TW" altLang="en-US" sz="1000" dirty="0"/>
              <a:t>會發</a:t>
            </a:r>
            <a:r>
              <a:rPr lang="en-US" altLang="zh-TW" sz="1000" dirty="0"/>
              <a:t>alarm</a:t>
            </a:r>
            <a:endParaRPr lang="zh-TW" altLang="en-US" sz="1000" dirty="0"/>
          </a:p>
        </p:txBody>
      </p:sp>
      <p:sp>
        <p:nvSpPr>
          <p:cNvPr id="35" name="圓角矩形圖說文字 34"/>
          <p:cNvSpPr/>
          <p:nvPr/>
        </p:nvSpPr>
        <p:spPr>
          <a:xfrm>
            <a:off x="6058774" y="2737607"/>
            <a:ext cx="2767171" cy="1349343"/>
          </a:xfrm>
          <a:prstGeom prst="wedgeRoundRectCallout">
            <a:avLst>
              <a:gd name="adj1" fmla="val -57586"/>
              <a:gd name="adj2" fmla="val -3477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 alarm: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289622" y="2892549"/>
            <a:ext cx="1285275" cy="1050271"/>
            <a:chOff x="7289622" y="2892549"/>
            <a:chExt cx="1285275" cy="105027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9622" y="3299539"/>
              <a:ext cx="1285275" cy="643281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89622" y="2892549"/>
              <a:ext cx="1285275" cy="404738"/>
            </a:xfrm>
            <a:prstGeom prst="rect">
              <a:avLst/>
            </a:prstGeom>
          </p:spPr>
        </p:pic>
      </p:grpSp>
      <p:sp>
        <p:nvSpPr>
          <p:cNvPr id="36" name="文字方塊 35"/>
          <p:cNvSpPr txBox="1"/>
          <p:nvPr/>
        </p:nvSpPr>
        <p:spPr>
          <a:xfrm>
            <a:off x="6125841" y="3019585"/>
            <a:ext cx="120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用於檢測每</a:t>
            </a:r>
            <a:r>
              <a:rPr lang="zh-TW" altLang="en-US" sz="1000" dirty="0" smtClean="0"/>
              <a:t>小時</a:t>
            </a:r>
            <a:r>
              <a:rPr lang="en-US" altLang="zh-TW" sz="1000" dirty="0" smtClean="0"/>
              <a:t>FPY</a:t>
            </a:r>
            <a:r>
              <a:rPr lang="zh-TW" altLang="en-US" sz="1000" dirty="0" smtClean="0"/>
              <a:t>是否</a:t>
            </a:r>
            <a:r>
              <a:rPr lang="zh-TW" altLang="en-US" sz="1000" dirty="0"/>
              <a:t>偏低，</a:t>
            </a:r>
            <a:r>
              <a:rPr lang="zh-TW" altLang="en-US" sz="1000" dirty="0" smtClean="0"/>
              <a:t>如果</a:t>
            </a:r>
            <a:r>
              <a:rPr lang="en-US" altLang="zh-TW" sz="1000" dirty="0" smtClean="0"/>
              <a:t>FPY&lt;80%</a:t>
            </a:r>
            <a:r>
              <a:rPr lang="zh-TW" altLang="en-US" sz="1000" dirty="0" smtClean="0"/>
              <a:t>，</a:t>
            </a:r>
            <a:r>
              <a:rPr lang="en-US" altLang="zh-TW" sz="1000" dirty="0" smtClean="0"/>
              <a:t>email</a:t>
            </a:r>
            <a:r>
              <a:rPr lang="zh-TW" altLang="en-US" sz="1000" dirty="0" smtClean="0"/>
              <a:t>會發</a:t>
            </a:r>
            <a:r>
              <a:rPr lang="en-US" altLang="zh-TW" sz="1000" dirty="0" smtClean="0"/>
              <a:t>alarm</a:t>
            </a:r>
            <a:endParaRPr lang="zh-TW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735352" y="3219872"/>
            <a:ext cx="5089949" cy="60291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1051345" y="4086950"/>
            <a:ext cx="3834164" cy="744483"/>
          </a:xfrm>
          <a:prstGeom prst="wedgeRoundRectCallout">
            <a:avLst>
              <a:gd name="adj1" fmla="val -14559"/>
              <a:gd name="adj2" fmla="val -8477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確認工廠資料收集是否中斷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可能因為工廠端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關閉或程式關閉造成資料沒有傳輸過來因而中斷，此圖以波形二元</a:t>
            </a:r>
            <a:r>
              <a:rPr lang="en-US" altLang="zh-TW" sz="1000" dirty="0" smtClean="0">
                <a:solidFill>
                  <a:srgbClr val="002060"/>
                </a:solidFill>
              </a:rPr>
              <a:t>(0&amp;1)</a:t>
            </a:r>
            <a:r>
              <a:rPr lang="zh-TW" altLang="en-US" sz="1000" dirty="0" smtClean="0">
                <a:solidFill>
                  <a:srgbClr val="002060"/>
                </a:solidFill>
              </a:rPr>
              <a:t>區分判斷是否有中斷趨勢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907869" y="3501735"/>
            <a:ext cx="855617" cy="193682"/>
          </a:xfrm>
          <a:prstGeom prst="wedgeRoundRectCallout">
            <a:avLst>
              <a:gd name="adj1" fmla="val -5759"/>
              <a:gd name="adj2" fmla="val -101640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資料傳輸正常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818260" y="3342372"/>
            <a:ext cx="669253" cy="193682"/>
          </a:xfrm>
          <a:prstGeom prst="wedgeRoundRectCallout">
            <a:avLst>
              <a:gd name="adj1" fmla="val -53579"/>
              <a:gd name="adj2" fmla="val 117556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資料中斷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41" name="圓角矩形圖說文字 40"/>
          <p:cNvSpPr/>
          <p:nvPr/>
        </p:nvSpPr>
        <p:spPr>
          <a:xfrm>
            <a:off x="3681464" y="3450904"/>
            <a:ext cx="831753" cy="193682"/>
          </a:xfrm>
          <a:prstGeom prst="wedgeRoundRectCallout">
            <a:avLst>
              <a:gd name="adj1" fmla="val -64314"/>
              <a:gd name="adj2" fmla="val -78034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資料恢復傳輸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94334" y="3551463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0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94334" y="3286291"/>
            <a:ext cx="32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b="1" dirty="0" smtClean="0">
                <a:solidFill>
                  <a:srgbClr val="FFFF00"/>
                </a:solidFill>
              </a:rPr>
              <a:t>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introduction &amp; login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50040" y="778950"/>
            <a:ext cx="63065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Smart factory system</a:t>
            </a:r>
            <a:r>
              <a:rPr lang="zh-TW" altLang="en-US" sz="1000" dirty="0" smtClean="0">
                <a:solidFill>
                  <a:srgbClr val="002060"/>
                </a:solidFill>
              </a:rPr>
              <a:t>以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Grafana</a:t>
            </a:r>
            <a:r>
              <a:rPr lang="zh-TW" altLang="en-US" sz="1000" dirty="0" smtClean="0">
                <a:solidFill>
                  <a:srgbClr val="002060"/>
                </a:solidFill>
              </a:rPr>
              <a:t>為基礎進行開發，主要呈現工廠指標可視化、敘述統計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含趨勢圖比較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en-US" altLang="zh-TW" sz="1000" b="1" dirty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>
                <a:solidFill>
                  <a:srgbClr val="002060"/>
                </a:solidFill>
              </a:rPr>
              <a:t>目前</a:t>
            </a:r>
            <a:r>
              <a:rPr lang="zh-TW" altLang="en-US" sz="1000" dirty="0" smtClean="0">
                <a:solidFill>
                  <a:srgbClr val="002060"/>
                </a:solidFill>
              </a:rPr>
              <a:t>搭配</a:t>
            </a:r>
            <a:r>
              <a:rPr lang="en-US" altLang="zh-TW" sz="1000" dirty="0" smtClean="0">
                <a:solidFill>
                  <a:srgbClr val="002060"/>
                </a:solidFill>
              </a:rPr>
              <a:t>Database</a:t>
            </a:r>
            <a:r>
              <a:rPr lang="zh-TW" altLang="en-US" sz="1000" dirty="0" smtClean="0">
                <a:solidFill>
                  <a:srgbClr val="002060"/>
                </a:solidFill>
              </a:rPr>
              <a:t>為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influxdb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(NOSQL)</a:t>
            </a:r>
            <a:r>
              <a:rPr lang="zh-TW" altLang="en-US" sz="1000" dirty="0" smtClean="0">
                <a:solidFill>
                  <a:srgbClr val="002060"/>
                </a:solidFill>
              </a:rPr>
              <a:t>，亦可搭配其他</a:t>
            </a:r>
            <a:r>
              <a:rPr lang="en-US" altLang="zh-TW" sz="1000" dirty="0" smtClean="0">
                <a:solidFill>
                  <a:srgbClr val="002060"/>
                </a:solidFill>
              </a:rPr>
              <a:t>database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系統以</a:t>
            </a:r>
            <a:r>
              <a:rPr lang="en-US" altLang="zh-TW" sz="1000" dirty="0" smtClean="0">
                <a:solidFill>
                  <a:srgbClr val="002060"/>
                </a:solidFill>
              </a:rPr>
              <a:t>Docker container</a:t>
            </a:r>
            <a:r>
              <a:rPr lang="zh-TW" altLang="en-US" sz="1000" dirty="0" smtClean="0">
                <a:solidFill>
                  <a:srgbClr val="002060"/>
                </a:solidFill>
              </a:rPr>
              <a:t>形式建置，於</a:t>
            </a:r>
            <a:r>
              <a:rPr lang="en-US" altLang="zh-TW" sz="1000" dirty="0" smtClean="0">
                <a:solidFill>
                  <a:srgbClr val="002060"/>
                </a:solidFill>
              </a:rPr>
              <a:t>Ubuntu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server</a:t>
            </a:r>
            <a:r>
              <a:rPr lang="zh-TW" altLang="en-US" sz="1000" dirty="0" smtClean="0">
                <a:solidFill>
                  <a:srgbClr val="002060"/>
                </a:solidFill>
              </a:rPr>
              <a:t>運行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ip</a:t>
            </a:r>
            <a:r>
              <a:rPr lang="en-US" altLang="zh-TW" sz="1000" dirty="0" smtClean="0">
                <a:solidFill>
                  <a:srgbClr val="002060"/>
                </a:solidFill>
              </a:rPr>
              <a:t>: 10.118.251.78)</a:t>
            </a:r>
          </a:p>
        </p:txBody>
      </p:sp>
      <p:sp>
        <p:nvSpPr>
          <p:cNvPr id="9" name="五邊形 8"/>
          <p:cNvSpPr/>
          <p:nvPr/>
        </p:nvSpPr>
        <p:spPr>
          <a:xfrm>
            <a:off x="-1" y="429591"/>
            <a:ext cx="2276409" cy="291259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System Introduction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0" name="五邊形 9"/>
          <p:cNvSpPr/>
          <p:nvPr/>
        </p:nvSpPr>
        <p:spPr>
          <a:xfrm>
            <a:off x="0" y="2077668"/>
            <a:ext cx="1323644" cy="291259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Login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0039" y="2368927"/>
            <a:ext cx="7553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登入網址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  <a:hlinkClick r:id="rId2"/>
              </a:rPr>
              <a:t>http://cbn_factory.compalbn.com:3000/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登入方式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依管理者建立之帳戶</a:t>
            </a:r>
            <a:r>
              <a:rPr lang="en-US" altLang="zh-TW" sz="1000" dirty="0" smtClean="0">
                <a:solidFill>
                  <a:srgbClr val="002060"/>
                </a:solidFill>
              </a:rPr>
              <a:t>(id/password)</a:t>
            </a:r>
            <a:r>
              <a:rPr lang="zh-TW" altLang="en-US" sz="1000" dirty="0" smtClean="0">
                <a:solidFill>
                  <a:srgbClr val="002060"/>
                </a:solidFill>
              </a:rPr>
              <a:t>登入，登入後進入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，帳戶依不同權限可看到不同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連結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42310" y="3075324"/>
            <a:ext cx="2885628" cy="1584942"/>
            <a:chOff x="637690" y="2985800"/>
            <a:chExt cx="2885628" cy="158494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90" y="2985800"/>
              <a:ext cx="2885628" cy="158494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2010214" y="3369986"/>
              <a:ext cx="532387" cy="254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ID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010213" y="3600986"/>
              <a:ext cx="726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800" b="1" dirty="0" smtClean="0">
                  <a:solidFill>
                    <a:srgbClr val="FFFF00"/>
                  </a:solidFill>
                </a:rPr>
                <a:t>Password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41" y="3075324"/>
            <a:ext cx="3276348" cy="1584942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3932558" y="3809159"/>
            <a:ext cx="762781" cy="167722"/>
            <a:chOff x="3984638" y="3745148"/>
            <a:chExt cx="762781" cy="167722"/>
          </a:xfrm>
        </p:grpSpPr>
        <p:sp>
          <p:nvSpPr>
            <p:cNvPr id="15" name="＞形箭號 14"/>
            <p:cNvSpPr/>
            <p:nvPr/>
          </p:nvSpPr>
          <p:spPr>
            <a:xfrm>
              <a:off x="39846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>
              <a:off x="42413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>
              <a:off x="4498038" y="3745148"/>
              <a:ext cx="249381" cy="167722"/>
            </a:xfrm>
            <a:prstGeom prst="chevron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橢圓 18">
            <a:hlinkClick r:id="rId5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4808594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(Alarm for </a:t>
            </a:r>
            <a:r>
              <a:rPr lang="en-US" altLang="zh-TW" b="1" dirty="0" err="1" smtClean="0">
                <a:solidFill>
                  <a:srgbClr val="00B0F0"/>
                </a:solidFill>
              </a:rPr>
              <a:t>Cpk</a:t>
            </a:r>
            <a:r>
              <a:rPr lang="en-US" altLang="zh-TW" b="1" dirty="0" smtClean="0">
                <a:solidFill>
                  <a:srgbClr val="00B0F0"/>
                </a:solidFill>
              </a:rPr>
              <a:t> severity metrics)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78" y="1278329"/>
            <a:ext cx="6478770" cy="265136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6114" y="827276"/>
            <a:ext cx="6618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當週計算之嚴重度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table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日嚴重度趨勢；週嚴重度趨勢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用於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Alarm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emal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5284" y="1949367"/>
            <a:ext cx="3401815" cy="19064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54215" y="3609606"/>
            <a:ext cx="1778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當週計算嚴重度相關</a:t>
            </a:r>
            <a:r>
              <a:rPr lang="en-US" altLang="zh-TW" sz="1000" dirty="0" smtClean="0">
                <a:solidFill>
                  <a:srgbClr val="FFFF00"/>
                </a:solidFill>
              </a:rPr>
              <a:t>table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8682" y="1949367"/>
            <a:ext cx="2914606" cy="95369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58682" y="2976002"/>
            <a:ext cx="2914606" cy="8798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758682" y="1949367"/>
            <a:ext cx="1290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Daily severity trend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58681" y="3010574"/>
            <a:ext cx="1437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Weekly severity trend</a:t>
            </a:r>
          </a:p>
          <a:p>
            <a:pPr algn="ctr"/>
            <a:r>
              <a:rPr lang="en-US" altLang="zh-TW" sz="1000" dirty="0" smtClean="0">
                <a:solidFill>
                  <a:srgbClr val="FFFF00"/>
                </a:solidFill>
              </a:rPr>
              <a:t>(</a:t>
            </a:r>
            <a:r>
              <a:rPr lang="zh-TW" altLang="en-US" sz="1000" dirty="0" smtClean="0">
                <a:solidFill>
                  <a:srgbClr val="FFFF00"/>
                </a:solidFill>
              </a:rPr>
              <a:t>主要用於</a:t>
            </a:r>
            <a:r>
              <a:rPr lang="en-US" altLang="zh-TW" sz="1000" dirty="0" smtClean="0">
                <a:solidFill>
                  <a:srgbClr val="FFFF00"/>
                </a:solidFill>
              </a:rPr>
              <a:t>alarm email)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-1" y="429591"/>
            <a:ext cx="1902745" cy="452590"/>
          </a:xfrm>
          <a:prstGeom prst="homePlate">
            <a:avLst>
              <a:gd name="adj" fmla="val 28045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Metrics dashboard</a:t>
            </a:r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&gt;&gt;</a:t>
            </a:r>
            <a:r>
              <a:rPr lang="zh-TW" altLang="en-US" b="1" dirty="0" smtClean="0">
                <a:solidFill>
                  <a:schemeClr val="bg1"/>
                </a:solidFill>
              </a:rPr>
              <a:t> 層別架構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cxnSp>
        <p:nvCxnSpPr>
          <p:cNvPr id="42" name="直線接點 41"/>
          <p:cNvCxnSpPr>
            <a:stCxn id="7" idx="2"/>
            <a:endCxn id="5" idx="0"/>
          </p:cNvCxnSpPr>
          <p:nvPr/>
        </p:nvCxnSpPr>
        <p:spPr>
          <a:xfrm>
            <a:off x="1902744" y="2147638"/>
            <a:ext cx="938" cy="33797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群組 124"/>
          <p:cNvGrpSpPr/>
          <p:nvPr/>
        </p:nvGrpSpPr>
        <p:grpSpPr>
          <a:xfrm>
            <a:off x="978908" y="1229296"/>
            <a:ext cx="1850329" cy="918342"/>
            <a:chOff x="978908" y="1229296"/>
            <a:chExt cx="1850329" cy="91834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9020" y="1419810"/>
              <a:ext cx="1547448" cy="72782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978908" y="1229296"/>
              <a:ext cx="18503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FPY metrics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dashboard</a:t>
              </a:r>
            </a:p>
          </p:txBody>
        </p:sp>
      </p:grpSp>
      <p:grpSp>
        <p:nvGrpSpPr>
          <p:cNvPr id="127" name="群組 126"/>
          <p:cNvGrpSpPr/>
          <p:nvPr/>
        </p:nvGrpSpPr>
        <p:grpSpPr>
          <a:xfrm>
            <a:off x="3442058" y="197745"/>
            <a:ext cx="1547448" cy="930716"/>
            <a:chOff x="3442058" y="197745"/>
            <a:chExt cx="1547448" cy="93071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2058" y="391310"/>
              <a:ext cx="1547448" cy="737151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832119" y="571834"/>
              <a:ext cx="356214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230441" y="570477"/>
              <a:ext cx="347953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20502" y="570477"/>
              <a:ext cx="341557" cy="54079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442058" y="197745"/>
              <a:ext cx="15474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zh-TW" sz="800" dirty="0"/>
                <a:t>Factory </a:t>
              </a:r>
              <a:r>
                <a:rPr lang="en-US" altLang="zh-TW" sz="800" dirty="0" smtClean="0"/>
                <a:t>Homepage</a:t>
              </a:r>
              <a:endParaRPr lang="en-US" altLang="zh-TW" sz="8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466573" y="474852"/>
              <a:ext cx="325310" cy="2029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130895" y="2303841"/>
            <a:ext cx="1545573" cy="910976"/>
            <a:chOff x="1130895" y="2303841"/>
            <a:chExt cx="1545573" cy="91097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895" y="2485615"/>
              <a:ext cx="1545573" cy="729202"/>
            </a:xfrm>
            <a:prstGeom prst="rect">
              <a:avLst/>
            </a:prstGeom>
          </p:spPr>
        </p:pic>
        <p:sp>
          <p:nvSpPr>
            <p:cNvPr id="50" name="文字方塊 49"/>
            <p:cNvSpPr txBox="1"/>
            <p:nvPr/>
          </p:nvSpPr>
          <p:spPr>
            <a:xfrm>
              <a:off x="1216775" y="2303841"/>
              <a:ext cx="13719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smtClean="0">
                  <a:solidFill>
                    <a:srgbClr val="0000FF"/>
                  </a:solidFill>
                </a:rPr>
                <a:t>FPY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query dashboard</a:t>
              </a: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2548176" y="583665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Layer1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07541" y="1064668"/>
            <a:ext cx="442547" cy="184666"/>
          </a:xfrm>
          <a:prstGeom prst="rect">
            <a:avLst/>
          </a:prstGeom>
          <a:solidFill>
            <a:srgbClr val="FFFF00">
              <a:alpha val="30196"/>
            </a:srgbClr>
          </a:solidFill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b="1" dirty="0" smtClean="0">
                <a:solidFill>
                  <a:srgbClr val="0000FF"/>
                </a:solidFill>
              </a:rPr>
              <a:t>FPY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70112" y="1627227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Layer2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grpSp>
        <p:nvGrpSpPr>
          <p:cNvPr id="124" name="群組 123"/>
          <p:cNvGrpSpPr/>
          <p:nvPr/>
        </p:nvGrpSpPr>
        <p:grpSpPr>
          <a:xfrm>
            <a:off x="3629229" y="1232540"/>
            <a:ext cx="1547448" cy="915098"/>
            <a:chOff x="3629229" y="1232540"/>
            <a:chExt cx="1547448" cy="915098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9229" y="1414594"/>
              <a:ext cx="1547448" cy="733044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3768076" y="1232540"/>
              <a:ext cx="12131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zh-TW" sz="800" dirty="0" smtClean="0"/>
                <a:t>Model</a:t>
              </a:r>
              <a:r>
                <a:rPr lang="zh-TW" altLang="en-US" sz="800" dirty="0" smtClean="0"/>
                <a:t> </a:t>
              </a:r>
              <a:r>
                <a:rPr lang="en-US" altLang="zh-TW" sz="800" dirty="0" smtClean="0"/>
                <a:t>dashboard</a:t>
              </a:r>
              <a:endParaRPr lang="en-US" altLang="zh-TW" sz="8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0112" y="2697172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Layer3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cxnSp>
        <p:nvCxnSpPr>
          <p:cNvPr id="80" name="肘形接點 79"/>
          <p:cNvCxnSpPr>
            <a:stCxn id="72" idx="0"/>
            <a:endCxn id="34" idx="2"/>
          </p:cNvCxnSpPr>
          <p:nvPr/>
        </p:nvCxnSpPr>
        <p:spPr>
          <a:xfrm rot="16200000" flipV="1">
            <a:off x="5316274" y="1234318"/>
            <a:ext cx="331775" cy="215841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>
            <a:stCxn id="34" idx="2"/>
            <a:endCxn id="16" idx="0"/>
          </p:cNvCxnSpPr>
          <p:nvPr/>
        </p:nvCxnSpPr>
        <p:spPr>
          <a:xfrm flipH="1">
            <a:off x="4402860" y="2147638"/>
            <a:ext cx="93" cy="33296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群組 122"/>
          <p:cNvGrpSpPr/>
          <p:nvPr/>
        </p:nvGrpSpPr>
        <p:grpSpPr>
          <a:xfrm>
            <a:off x="5787643" y="2297661"/>
            <a:ext cx="1547449" cy="955895"/>
            <a:chOff x="5787643" y="2297661"/>
            <a:chExt cx="1547449" cy="955895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7643" y="2479413"/>
              <a:ext cx="1547449" cy="774143"/>
            </a:xfrm>
            <a:prstGeom prst="rect">
              <a:avLst/>
            </a:prstGeom>
          </p:spPr>
        </p:pic>
        <p:sp>
          <p:nvSpPr>
            <p:cNvPr id="73" name="文字方塊 72"/>
            <p:cNvSpPr txBox="1"/>
            <p:nvPr/>
          </p:nvSpPr>
          <p:spPr>
            <a:xfrm>
              <a:off x="5856885" y="2297661"/>
              <a:ext cx="13719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metrics dashboard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3609099" y="2303841"/>
            <a:ext cx="1590636" cy="922074"/>
            <a:chOff x="3609099" y="2303841"/>
            <a:chExt cx="1590636" cy="92207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9953" y="2480599"/>
              <a:ext cx="1485813" cy="745316"/>
            </a:xfrm>
            <a:prstGeom prst="rect">
              <a:avLst/>
            </a:prstGeom>
          </p:spPr>
        </p:pic>
        <p:sp>
          <p:nvSpPr>
            <p:cNvPr id="83" name="文字方塊 82"/>
            <p:cNvSpPr txBox="1"/>
            <p:nvPr/>
          </p:nvSpPr>
          <p:spPr>
            <a:xfrm>
              <a:off x="3609099" y="2303841"/>
              <a:ext cx="15906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dirty="0" err="1" smtClean="0">
                  <a:solidFill>
                    <a:srgbClr val="0000FF"/>
                  </a:solidFill>
                </a:rPr>
                <a:t>Cycletime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query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dashboard</a:t>
              </a:r>
            </a:p>
          </p:txBody>
        </p:sp>
      </p:grpSp>
      <p:sp>
        <p:nvSpPr>
          <p:cNvPr id="103" name="文字方塊 102"/>
          <p:cNvSpPr txBox="1"/>
          <p:nvPr/>
        </p:nvSpPr>
        <p:spPr>
          <a:xfrm>
            <a:off x="3061842" y="2522289"/>
            <a:ext cx="559652" cy="184666"/>
          </a:xfrm>
          <a:prstGeom prst="rect">
            <a:avLst/>
          </a:prstGeom>
          <a:solidFill>
            <a:srgbClr val="FFFF00">
              <a:alpha val="30196"/>
            </a:srgbClr>
          </a:solidFill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b="1" dirty="0" err="1" smtClean="0">
                <a:solidFill>
                  <a:srgbClr val="0000FF"/>
                </a:solidFill>
              </a:rPr>
              <a:t>Cycletime</a:t>
            </a:r>
            <a:endParaRPr lang="en-US" altLang="zh-TW" sz="600" b="1" dirty="0" smtClean="0">
              <a:solidFill>
                <a:srgbClr val="0000FF"/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7404334" y="2509944"/>
            <a:ext cx="429489" cy="184666"/>
          </a:xfrm>
          <a:prstGeom prst="rect">
            <a:avLst/>
          </a:prstGeom>
          <a:solidFill>
            <a:srgbClr val="FFFF00">
              <a:alpha val="30196"/>
            </a:srgbClr>
          </a:solidFill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b="1" dirty="0" smtClean="0">
                <a:solidFill>
                  <a:srgbClr val="0000FF"/>
                </a:solidFill>
              </a:rPr>
              <a:t>CPK</a:t>
            </a:r>
          </a:p>
        </p:txBody>
      </p:sp>
      <p:sp>
        <p:nvSpPr>
          <p:cNvPr id="105" name="文字方塊 104"/>
          <p:cNvSpPr txBox="1"/>
          <p:nvPr/>
        </p:nvSpPr>
        <p:spPr>
          <a:xfrm>
            <a:off x="5041875" y="778492"/>
            <a:ext cx="605854" cy="184666"/>
          </a:xfrm>
          <a:prstGeom prst="rect">
            <a:avLst/>
          </a:prstGeom>
          <a:solidFill>
            <a:srgbClr val="FFFF00">
              <a:alpha val="30196"/>
            </a:srgbClr>
          </a:solidFill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b="1" dirty="0" smtClean="0">
                <a:solidFill>
                  <a:srgbClr val="0000FF"/>
                </a:solidFill>
              </a:rPr>
              <a:t>Production</a:t>
            </a:r>
          </a:p>
        </p:txBody>
      </p:sp>
      <p:cxnSp>
        <p:nvCxnSpPr>
          <p:cNvPr id="107" name="肘形接點 106"/>
          <p:cNvCxnSpPr>
            <a:stCxn id="72" idx="2"/>
            <a:endCxn id="22" idx="0"/>
          </p:cNvCxnSpPr>
          <p:nvPr/>
        </p:nvCxnSpPr>
        <p:spPr>
          <a:xfrm rot="5400000">
            <a:off x="4050262" y="1113702"/>
            <a:ext cx="371253" cy="4650960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919474" y="3441269"/>
            <a:ext cx="1925319" cy="954629"/>
            <a:chOff x="919474" y="3441269"/>
            <a:chExt cx="1925319" cy="954629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8484" y="3624809"/>
              <a:ext cx="1543847" cy="771089"/>
            </a:xfrm>
            <a:prstGeom prst="rect">
              <a:avLst/>
            </a:prstGeom>
          </p:spPr>
        </p:pic>
        <p:sp>
          <p:nvSpPr>
            <p:cNvPr id="110" name="文字方塊 109"/>
            <p:cNvSpPr txBox="1"/>
            <p:nvPr/>
          </p:nvSpPr>
          <p:spPr>
            <a:xfrm>
              <a:off x="919474" y="3441269"/>
              <a:ext cx="19253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i="1" dirty="0" smtClean="0">
                  <a:solidFill>
                    <a:srgbClr val="0000FF"/>
                  </a:solidFill>
                </a:rPr>
                <a:t>Station-type</a:t>
              </a:r>
              <a:r>
                <a:rPr lang="zh-TW" altLang="en-US" sz="800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i="1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800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query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dashboard</a:t>
              </a:r>
            </a:p>
          </p:txBody>
        </p:sp>
      </p:grpSp>
      <p:cxnSp>
        <p:nvCxnSpPr>
          <p:cNvPr id="113" name="肘形接點 112"/>
          <p:cNvCxnSpPr>
            <a:stCxn id="72" idx="2"/>
            <a:endCxn id="25" idx="0"/>
          </p:cNvCxnSpPr>
          <p:nvPr/>
        </p:nvCxnSpPr>
        <p:spPr>
          <a:xfrm rot="5400000">
            <a:off x="5309397" y="2377399"/>
            <a:ext cx="375815" cy="2128129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/>
          <p:cNvGrpSpPr/>
          <p:nvPr/>
        </p:nvGrpSpPr>
        <p:grpSpPr>
          <a:xfrm>
            <a:off x="3577986" y="3442458"/>
            <a:ext cx="1633227" cy="952580"/>
            <a:chOff x="3577986" y="3442458"/>
            <a:chExt cx="1633227" cy="952580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6743" y="3629371"/>
              <a:ext cx="1532992" cy="765667"/>
            </a:xfrm>
            <a:prstGeom prst="rect">
              <a:avLst/>
            </a:prstGeom>
          </p:spPr>
        </p:pic>
        <p:sp>
          <p:nvSpPr>
            <p:cNvPr id="112" name="文字方塊 111"/>
            <p:cNvSpPr txBox="1"/>
            <p:nvPr/>
          </p:nvSpPr>
          <p:spPr>
            <a:xfrm>
              <a:off x="3577986" y="3442458"/>
              <a:ext cx="1633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i="1" dirty="0" smtClean="0">
                  <a:solidFill>
                    <a:srgbClr val="0000FF"/>
                  </a:solidFill>
                </a:rPr>
                <a:t>Station</a:t>
              </a:r>
              <a:r>
                <a:rPr lang="zh-TW" altLang="en-US" sz="800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i="1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800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query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dashboard</a:t>
              </a:r>
            </a:p>
          </p:txBody>
        </p:sp>
      </p:grpSp>
      <p:cxnSp>
        <p:nvCxnSpPr>
          <p:cNvPr id="116" name="直線接點 115"/>
          <p:cNvCxnSpPr>
            <a:stCxn id="16" idx="1"/>
            <a:endCxn id="5" idx="3"/>
          </p:cNvCxnSpPr>
          <p:nvPr/>
        </p:nvCxnSpPr>
        <p:spPr>
          <a:xfrm flipH="1" flipV="1">
            <a:off x="2676468" y="2850216"/>
            <a:ext cx="983485" cy="30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stCxn id="7" idx="0"/>
            <a:endCxn id="47" idx="2"/>
          </p:cNvCxnSpPr>
          <p:nvPr/>
        </p:nvCxnSpPr>
        <p:spPr>
          <a:xfrm rot="5400000" flipH="1" flipV="1">
            <a:off x="2394985" y="185567"/>
            <a:ext cx="742003" cy="1726484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右大括弧 69"/>
          <p:cNvSpPr/>
          <p:nvPr/>
        </p:nvSpPr>
        <p:spPr>
          <a:xfrm rot="5400000">
            <a:off x="4315411" y="800142"/>
            <a:ext cx="164862" cy="821502"/>
          </a:xfrm>
          <a:prstGeom prst="rightBrac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/>
          <p:cNvSpPr txBox="1"/>
          <p:nvPr/>
        </p:nvSpPr>
        <p:spPr>
          <a:xfrm>
            <a:off x="70112" y="3830754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Layer4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6747186" y="3934260"/>
            <a:ext cx="1633227" cy="960538"/>
            <a:chOff x="6729830" y="3435308"/>
            <a:chExt cx="1633227" cy="96053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8771" y="3624063"/>
              <a:ext cx="1543566" cy="771783"/>
            </a:xfrm>
            <a:prstGeom prst="rect">
              <a:avLst/>
            </a:prstGeom>
          </p:spPr>
        </p:pic>
        <p:sp>
          <p:nvSpPr>
            <p:cNvPr id="135" name="文字方塊 134"/>
            <p:cNvSpPr txBox="1"/>
            <p:nvPr/>
          </p:nvSpPr>
          <p:spPr>
            <a:xfrm>
              <a:off x="6729830" y="3435308"/>
              <a:ext cx="1633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00" b="1" i="1" dirty="0" smtClean="0">
                  <a:solidFill>
                    <a:srgbClr val="0000FF"/>
                  </a:solidFill>
                </a:rPr>
                <a:t>Port</a:t>
              </a:r>
              <a:r>
                <a:rPr lang="zh-TW" altLang="en-US" sz="800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i="1" dirty="0" err="1" smtClean="0">
                  <a:solidFill>
                    <a:srgbClr val="0000FF"/>
                  </a:solidFill>
                </a:rPr>
                <a:t>Cpk</a:t>
              </a:r>
              <a:r>
                <a:rPr lang="zh-TW" altLang="en-US" sz="800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query</a:t>
              </a:r>
              <a:r>
                <a:rPr lang="zh-TW" altLang="en-US" sz="800" b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sz="800" b="1" dirty="0" smtClean="0">
                  <a:solidFill>
                    <a:srgbClr val="0000FF"/>
                  </a:solidFill>
                </a:rPr>
                <a:t>dashboard</a:t>
              </a:r>
            </a:p>
          </p:txBody>
        </p:sp>
      </p:grpSp>
      <p:sp>
        <p:nvSpPr>
          <p:cNvPr id="136" name="文字方塊 135"/>
          <p:cNvSpPr txBox="1"/>
          <p:nvPr/>
        </p:nvSpPr>
        <p:spPr>
          <a:xfrm>
            <a:off x="5938929" y="4208359"/>
            <a:ext cx="90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en-US" altLang="zh-TW" sz="1400" dirty="0" smtClean="0">
                <a:solidFill>
                  <a:srgbClr val="00B050"/>
                </a:solidFill>
              </a:rPr>
              <a:t>Layer5</a:t>
            </a:r>
            <a:endParaRPr lang="en-US" altLang="zh-TW" sz="1400" dirty="0">
              <a:solidFill>
                <a:srgbClr val="00B050"/>
              </a:solidFill>
            </a:endParaRPr>
          </a:p>
        </p:txBody>
      </p:sp>
      <p:sp>
        <p:nvSpPr>
          <p:cNvPr id="138" name="橢圓 137">
            <a:hlinkClick r:id="rId11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9059" y="196559"/>
            <a:ext cx="181079" cy="188995"/>
          </a:xfrm>
          <a:prstGeom prst="rect">
            <a:avLst/>
          </a:prstGeom>
        </p:spPr>
      </p:pic>
      <p:pic>
        <p:nvPicPr>
          <p:cNvPr id="82" name="圖片 8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796" y="1219391"/>
            <a:ext cx="181079" cy="188995"/>
          </a:xfrm>
          <a:prstGeom prst="rect">
            <a:avLst/>
          </a:prstGeom>
        </p:spPr>
      </p:pic>
      <p:pic>
        <p:nvPicPr>
          <p:cNvPr id="84" name="圖片 83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899" y="2262258"/>
            <a:ext cx="181079" cy="188995"/>
          </a:xfrm>
          <a:prstGeom prst="rect">
            <a:avLst/>
          </a:prstGeom>
        </p:spPr>
      </p:pic>
      <p:pic>
        <p:nvPicPr>
          <p:cNvPr id="85" name="圖片 84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914" y="3471521"/>
            <a:ext cx="181079" cy="188995"/>
          </a:xfrm>
          <a:prstGeom prst="rect">
            <a:avLst/>
          </a:prstGeom>
        </p:spPr>
      </p:pic>
      <p:pic>
        <p:nvPicPr>
          <p:cNvPr id="86" name="圖片 85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9430" y="3449746"/>
            <a:ext cx="181079" cy="188995"/>
          </a:xfrm>
          <a:prstGeom prst="rect">
            <a:avLst/>
          </a:prstGeom>
        </p:spPr>
      </p:pic>
      <p:pic>
        <p:nvPicPr>
          <p:cNvPr id="87" name="圖片 86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6579" y="3929817"/>
            <a:ext cx="181079" cy="188995"/>
          </a:xfrm>
          <a:prstGeom prst="rect">
            <a:avLst/>
          </a:prstGeom>
        </p:spPr>
      </p:pic>
      <p:pic>
        <p:nvPicPr>
          <p:cNvPr id="88" name="圖片 87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3272" y="1223339"/>
            <a:ext cx="181079" cy="188995"/>
          </a:xfrm>
          <a:prstGeom prst="rect">
            <a:avLst/>
          </a:prstGeom>
        </p:spPr>
      </p:pic>
      <p:pic>
        <p:nvPicPr>
          <p:cNvPr id="89" name="圖片 88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6631" y="2290899"/>
            <a:ext cx="181079" cy="188995"/>
          </a:xfrm>
          <a:prstGeom prst="rect">
            <a:avLst/>
          </a:prstGeom>
        </p:spPr>
      </p:pic>
      <p:pic>
        <p:nvPicPr>
          <p:cNvPr id="90" name="圖片 8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pic>
        <p:nvPicPr>
          <p:cNvPr id="91" name="圖片 90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8890" y="2299279"/>
            <a:ext cx="181079" cy="188995"/>
          </a:xfrm>
          <a:prstGeom prst="rect">
            <a:avLst/>
          </a:prstGeom>
        </p:spPr>
      </p:pic>
      <p:cxnSp>
        <p:nvCxnSpPr>
          <p:cNvPr id="92" name="肘形接點 91"/>
          <p:cNvCxnSpPr>
            <a:stCxn id="25" idx="3"/>
            <a:endCxn id="30" idx="1"/>
          </p:cNvCxnSpPr>
          <p:nvPr/>
        </p:nvCxnSpPr>
        <p:spPr>
          <a:xfrm>
            <a:off x="5199735" y="4012205"/>
            <a:ext cx="1596392" cy="496702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(Factory homepage)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55887"/>
            <a:ext cx="6361724" cy="3030506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351305" y="1406974"/>
            <a:ext cx="1556996" cy="8459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 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顯示工廠指標資訊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(FPY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、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Production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MAC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quantity)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pic>
        <p:nvPicPr>
          <p:cNvPr id="64" name="圖片 6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2945154" y="1406974"/>
            <a:ext cx="4712945" cy="26302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351306" y="3218074"/>
            <a:ext cx="1556723" cy="8191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圖說文字 67"/>
          <p:cNvSpPr/>
          <p:nvPr/>
        </p:nvSpPr>
        <p:spPr>
          <a:xfrm>
            <a:off x="351692" y="3477638"/>
            <a:ext cx="854942" cy="300021"/>
          </a:xfrm>
          <a:prstGeom prst="wedgeRoundRectCallout">
            <a:avLst>
              <a:gd name="adj1" fmla="val 66565"/>
              <a:gd name="adj2" fmla="val -22203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00FF"/>
                </a:solidFill>
              </a:rPr>
              <a:t>MAC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69" name="圓角矩形圖說文字 68"/>
          <p:cNvSpPr/>
          <p:nvPr/>
        </p:nvSpPr>
        <p:spPr>
          <a:xfrm>
            <a:off x="351692" y="1679913"/>
            <a:ext cx="854942" cy="300021"/>
          </a:xfrm>
          <a:prstGeom prst="wedgeRoundRectCallout">
            <a:avLst>
              <a:gd name="adj1" fmla="val 75540"/>
              <a:gd name="adj2" fmla="val 2468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直通</a:t>
            </a:r>
            <a:r>
              <a:rPr lang="zh-TW" altLang="en-US" sz="1000" b="1" dirty="0">
                <a:solidFill>
                  <a:srgbClr val="0000FF"/>
                </a:solidFill>
              </a:rPr>
              <a:t>率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指標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 flipH="1">
            <a:off x="1102827" y="2084576"/>
            <a:ext cx="348703" cy="19288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103634" y="2248522"/>
            <a:ext cx="1210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可</a:t>
            </a:r>
            <a:r>
              <a:rPr lang="en-US" altLang="zh-TW" sz="1000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dirty="0" smtClean="0">
                <a:solidFill>
                  <a:schemeClr val="tx2"/>
                </a:solidFill>
              </a:rPr>
              <a:t>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78" name="圓角矩形圖說文字 77"/>
          <p:cNvSpPr/>
          <p:nvPr/>
        </p:nvSpPr>
        <p:spPr>
          <a:xfrm>
            <a:off x="7742912" y="3366200"/>
            <a:ext cx="985452" cy="300021"/>
          </a:xfrm>
          <a:prstGeom prst="wedgeRoundRectCallout">
            <a:avLst>
              <a:gd name="adj1" fmla="val -77885"/>
              <a:gd name="adj2" fmla="val 1616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77" name="圓角矩形圖說文字 76"/>
          <p:cNvSpPr/>
          <p:nvPr/>
        </p:nvSpPr>
        <p:spPr>
          <a:xfrm>
            <a:off x="7742912" y="2571140"/>
            <a:ext cx="854942" cy="300021"/>
          </a:xfrm>
          <a:prstGeom prst="wedgeRoundRectCallout">
            <a:avLst>
              <a:gd name="adj1" fmla="val -87509"/>
              <a:gd name="adj2" fmla="val 2894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781102" y="2969516"/>
            <a:ext cx="13859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solidFill>
                  <a:schemeClr val="tx2"/>
                </a:solidFill>
              </a:rPr>
              <a:t>點選可</a:t>
            </a:r>
            <a:r>
              <a:rPr lang="en-US" altLang="zh-TW" sz="800" dirty="0" smtClean="0">
                <a:solidFill>
                  <a:schemeClr val="tx2"/>
                </a:solidFill>
              </a:rPr>
              <a:t>Link</a:t>
            </a:r>
            <a:r>
              <a:rPr lang="zh-TW" altLang="en-US" sz="800" dirty="0" smtClean="0">
                <a:solidFill>
                  <a:schemeClr val="tx2"/>
                </a:solidFill>
              </a:rPr>
              <a:t>機種資訊頁面</a:t>
            </a:r>
            <a:endParaRPr lang="zh-TW" altLang="en-US" sz="800" dirty="0">
              <a:solidFill>
                <a:schemeClr val="tx2"/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7490959" y="2976108"/>
            <a:ext cx="348582" cy="11239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008033" y="1752067"/>
            <a:ext cx="1474446" cy="2257225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4553770" y="1752067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6099507" y="1743236"/>
            <a:ext cx="1474446" cy="224839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6163455" y="2612554"/>
            <a:ext cx="1358062" cy="565466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6163455" y="3275567"/>
            <a:ext cx="1358062" cy="682570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155082" y="2170831"/>
            <a:ext cx="1358062" cy="392554"/>
          </a:xfrm>
          <a:prstGeom prst="rect">
            <a:avLst/>
          </a:prstGeom>
          <a:solidFill>
            <a:srgbClr val="FFFF00">
              <a:alpha val="1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圖說文字 93"/>
          <p:cNvSpPr/>
          <p:nvPr/>
        </p:nvSpPr>
        <p:spPr>
          <a:xfrm>
            <a:off x="7742912" y="2075163"/>
            <a:ext cx="1083034" cy="300021"/>
          </a:xfrm>
          <a:prstGeom prst="wedgeRoundRectCallout">
            <a:avLst>
              <a:gd name="adj1" fmla="val -78062"/>
              <a:gd name="adj2" fmla="val 22555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產能達成率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767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(Model dashboard)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02049" y="452109"/>
            <a:ext cx="3634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 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顯示各機種的產能、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總測試次數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825" y="1153055"/>
            <a:ext cx="6419983" cy="2947669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333500" y="737907"/>
            <a:ext cx="6361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FPY(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直通率，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first pass yield)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MAC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3646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42905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49343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55781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562219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686571" y="1656151"/>
            <a:ext cx="1033231" cy="242987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519007" y="2321376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519007" y="2757263"/>
            <a:ext cx="98904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519007" y="3193150"/>
            <a:ext cx="989048" cy="3983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519007" y="3650349"/>
            <a:ext cx="989048" cy="3898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圖說文字 37"/>
          <p:cNvSpPr/>
          <p:nvPr/>
        </p:nvSpPr>
        <p:spPr>
          <a:xfrm>
            <a:off x="4657253" y="2771995"/>
            <a:ext cx="985452" cy="300021"/>
          </a:xfrm>
          <a:prstGeom prst="wedgeRoundRectCallout">
            <a:avLst>
              <a:gd name="adj1" fmla="val -66854"/>
              <a:gd name="adj2" fmla="val 11898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產能趨勢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hr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39" name="圓角矩形圖說文字 38"/>
          <p:cNvSpPr/>
          <p:nvPr/>
        </p:nvSpPr>
        <p:spPr>
          <a:xfrm>
            <a:off x="4657253" y="2321376"/>
            <a:ext cx="854942" cy="300021"/>
          </a:xfrm>
          <a:prstGeom prst="wedgeRoundRectCallout">
            <a:avLst>
              <a:gd name="adj1" fmla="val -68811"/>
              <a:gd name="adj2" fmla="val 11899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累積產</a:t>
            </a:r>
            <a:r>
              <a:rPr lang="zh-TW" altLang="en-US" sz="1000" b="1" dirty="0">
                <a:solidFill>
                  <a:srgbClr val="0000FF"/>
                </a:solidFill>
              </a:rPr>
              <a:t>能</a:t>
            </a:r>
            <a:endParaRPr lang="en-US" altLang="zh-TW" sz="1000" b="1" dirty="0" smtClean="0">
              <a:solidFill>
                <a:srgbClr val="0000FF"/>
              </a:solidFill>
            </a:endParaRPr>
          </a:p>
        </p:txBody>
      </p:sp>
      <p:sp>
        <p:nvSpPr>
          <p:cNvPr id="40" name="圓角矩形圖說文字 39"/>
          <p:cNvSpPr/>
          <p:nvPr/>
        </p:nvSpPr>
        <p:spPr>
          <a:xfrm>
            <a:off x="4657253" y="3242328"/>
            <a:ext cx="3723160" cy="300021"/>
          </a:xfrm>
          <a:prstGeom prst="wedgeRoundRectCallout">
            <a:avLst>
              <a:gd name="adj1" fmla="val -54366"/>
              <a:gd name="adj2" fmla="val 1241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各站別類型最小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 metrics dashboard)</a:t>
            </a:r>
          </a:p>
        </p:txBody>
      </p:sp>
      <p:sp>
        <p:nvSpPr>
          <p:cNvPr id="41" name="圓角矩形圖說文字 40"/>
          <p:cNvSpPr/>
          <p:nvPr/>
        </p:nvSpPr>
        <p:spPr>
          <a:xfrm>
            <a:off x="4657253" y="3712661"/>
            <a:ext cx="3182288" cy="300021"/>
          </a:xfrm>
          <a:prstGeom prst="wedgeRoundRectCallout">
            <a:avLst>
              <a:gd name="adj1" fmla="val -55298"/>
              <a:gd name="adj2" fmla="val 3373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總測試次數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Cycle-time dashboard)</a:t>
            </a:r>
          </a:p>
        </p:txBody>
      </p:sp>
    </p:spTree>
    <p:extLst>
      <p:ext uri="{BB962C8B-B14F-4D97-AF65-F5344CB8AC3E}">
        <p14:creationId xmlns:p14="http://schemas.microsoft.com/office/powerpoint/2010/main" val="5136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4258674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(Model metrics dashboard)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258673" y="452109"/>
            <a:ext cx="3791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 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顯示機種各站別類型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、四分位數分佈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94728" y="789059"/>
            <a:ext cx="6700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用於觀察哪些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情況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28" y="1179733"/>
            <a:ext cx="7055829" cy="274562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32162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793421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548286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309548" y="1739279"/>
            <a:ext cx="1698249" cy="2154914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824668" y="1963289"/>
            <a:ext cx="1625838" cy="377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24668" y="2375831"/>
            <a:ext cx="1625838" cy="116027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824668" y="3574473"/>
            <a:ext cx="1625838" cy="27495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圖說文字 25"/>
          <p:cNvSpPr/>
          <p:nvPr/>
        </p:nvSpPr>
        <p:spPr>
          <a:xfrm>
            <a:off x="4606097" y="1963289"/>
            <a:ext cx="3774315" cy="300021"/>
          </a:xfrm>
          <a:prstGeom prst="wedgeRoundRectCallout">
            <a:avLst>
              <a:gd name="adj1" fmla="val -56952"/>
              <a:gd name="adj2" fmla="val 1242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00FF"/>
                </a:solidFill>
              </a:rPr>
              <a:t>Minimum Station-Type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Station-Type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7" name="圓角矩形圖說文字 26"/>
          <p:cNvSpPr/>
          <p:nvPr/>
        </p:nvSpPr>
        <p:spPr>
          <a:xfrm>
            <a:off x="4606097" y="3572101"/>
            <a:ext cx="3089127" cy="300021"/>
          </a:xfrm>
          <a:prstGeom prst="wedgeRoundRectCallout">
            <a:avLst>
              <a:gd name="adj1" fmla="val -58401"/>
              <a:gd name="adj2" fmla="val 7636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solidFill>
                  <a:srgbClr val="0000FF"/>
                </a:solidFill>
              </a:rPr>
              <a:t>Minimum Station </a:t>
            </a:r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Station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8" name="圓角矩形圖說文字 27"/>
          <p:cNvSpPr/>
          <p:nvPr/>
        </p:nvSpPr>
        <p:spPr>
          <a:xfrm>
            <a:off x="4606096" y="2794310"/>
            <a:ext cx="3713026" cy="300021"/>
          </a:xfrm>
          <a:prstGeom prst="wedgeRoundRectCallout">
            <a:avLst>
              <a:gd name="adj1" fmla="val -56507"/>
              <a:gd name="adj2" fmla="val 3374"/>
              <a:gd name="adj3" fmla="val 16667"/>
            </a:avLst>
          </a:prstGeom>
          <a:solidFill>
            <a:srgbClr val="FF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solidFill>
                  <a:srgbClr val="0000FF"/>
                </a:solidFill>
              </a:rPr>
              <a:t>四分位數分佈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 快速觀察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內測試數值分佈情形</a:t>
            </a:r>
            <a:endParaRPr lang="en-US" altLang="zh-TW" sz="10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702050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(Station-type </a:t>
            </a:r>
            <a:r>
              <a:rPr lang="en-US" altLang="zh-TW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b="1" dirty="0" smtClean="0">
                <a:solidFill>
                  <a:schemeClr val="tx2"/>
                </a:solidFill>
              </a:rPr>
              <a:t>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03" y="897960"/>
            <a:ext cx="6629127" cy="383431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4218" y="1120158"/>
            <a:ext cx="2063683" cy="1523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2250939" y="1070872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查詢選單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39273" y="909677"/>
            <a:ext cx="395809" cy="1198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883494" y="1005550"/>
            <a:ext cx="85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日期選擇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5299" y="1585812"/>
            <a:ext cx="6535081" cy="81208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45299" y="2571998"/>
            <a:ext cx="6564343" cy="211510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圖說文字 36"/>
          <p:cNvSpPr/>
          <p:nvPr/>
        </p:nvSpPr>
        <p:spPr>
          <a:xfrm>
            <a:off x="7057992" y="1803257"/>
            <a:ext cx="1286930" cy="377198"/>
          </a:xfrm>
          <a:prstGeom prst="wedgeRoundRectCallout">
            <a:avLst>
              <a:gd name="adj1" fmla="val -6393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7057992" y="3170962"/>
            <a:ext cx="1471680" cy="346434"/>
          </a:xfrm>
          <a:prstGeom prst="wedgeRoundRectCallout">
            <a:avLst>
              <a:gd name="adj1" fmla="val -60453"/>
              <a:gd name="adj2" fmla="val -12445"/>
              <a:gd name="adj3" fmla="val 16667"/>
            </a:avLst>
          </a:prstGeom>
          <a:solidFill>
            <a:srgbClr val="FFFF00">
              <a:alpha val="20000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7999" y="2609760"/>
            <a:ext cx="972247" cy="64499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55501" y="2566979"/>
            <a:ext cx="975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</a:t>
            </a:r>
            <a:r>
              <a:rPr lang="zh-TW" altLang="en-US" sz="900" dirty="0">
                <a:solidFill>
                  <a:srgbClr val="FFFF00"/>
                </a:solidFill>
              </a:rPr>
              <a:t>選</a:t>
            </a:r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54968" y="2606166"/>
            <a:ext cx="2659929" cy="64858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3220734" y="2584493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7871" y="1638821"/>
            <a:ext cx="1242702" cy="714320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45480" y="1598136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17759" y="1644375"/>
            <a:ext cx="1848879" cy="70876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425942" y="1598136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51207" y="1637633"/>
            <a:ext cx="2897307" cy="715507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46371" y="1613508"/>
            <a:ext cx="1317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所選測項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85283" y="3335321"/>
            <a:ext cx="1814391" cy="64405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863795" y="3308534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85284" y="4051740"/>
            <a:ext cx="1814391" cy="584203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558867" y="4427701"/>
            <a:ext cx="1744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279028" y="3333671"/>
            <a:ext cx="1835870" cy="1302272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3126470" y="4430248"/>
            <a:ext cx="1091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08348" y="2600097"/>
            <a:ext cx="1316417" cy="65465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628088" y="2573035"/>
            <a:ext cx="1024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每小時值平均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580722" y="2612078"/>
            <a:ext cx="1297578" cy="64267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845952" y="2575011"/>
            <a:ext cx="1127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每小時值標準差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09411" y="3333671"/>
            <a:ext cx="2668889" cy="64223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5227436" y="3576077"/>
            <a:ext cx="18305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日平均值趨勢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09412" y="4052189"/>
            <a:ext cx="2668889" cy="58375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258232" y="4338261"/>
            <a:ext cx="17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長期</a:t>
            </a:r>
            <a:r>
              <a:rPr lang="en-US" altLang="zh-TW" sz="900" dirty="0" smtClean="0">
                <a:solidFill>
                  <a:srgbClr val="FFFF00"/>
                </a:solidFill>
              </a:rPr>
              <a:t>(90days)</a:t>
            </a:r>
            <a:r>
              <a:rPr lang="zh-TW" altLang="en-US" sz="900" dirty="0" smtClean="0">
                <a:solidFill>
                  <a:srgbClr val="FFFF00"/>
                </a:solidFill>
              </a:rPr>
              <a:t>日標準值趨勢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702364" y="460512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查看以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Station-Type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group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計算測項的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3" name="矩形 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5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0" y="429591"/>
            <a:ext cx="3235569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(Station </a:t>
            </a:r>
            <a:r>
              <a:rPr lang="en-US" altLang="zh-TW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b="1" dirty="0" smtClean="0">
                <a:solidFill>
                  <a:schemeClr val="tx2"/>
                </a:solidFill>
              </a:rPr>
              <a:t>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38" y="901102"/>
            <a:ext cx="6816922" cy="3837729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404563" y="1081792"/>
            <a:ext cx="2632786" cy="10756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290546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382266" y="916071"/>
            <a:ext cx="312683" cy="9424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>
            <a:off x="6131046" y="1012464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日期選擇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42994" y="1465766"/>
            <a:ext cx="6758886" cy="4461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242994" y="2003617"/>
            <a:ext cx="6758886" cy="146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242994" y="3574472"/>
            <a:ext cx="6758886" cy="11254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272778" y="2048063"/>
            <a:ext cx="104447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1397127" y="2045951"/>
            <a:ext cx="2151773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272778" y="2749653"/>
            <a:ext cx="3276122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3637329" y="2045951"/>
            <a:ext cx="3307002" cy="1354078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272778" y="3599659"/>
            <a:ext cx="1044476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1388600" y="3599659"/>
            <a:ext cx="2160299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272777" y="4162561"/>
            <a:ext cx="1888537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2205760" y="4159244"/>
            <a:ext cx="1343140" cy="511944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圖說文字 114"/>
          <p:cNvSpPr/>
          <p:nvPr/>
        </p:nvSpPr>
        <p:spPr>
          <a:xfrm>
            <a:off x="7166830" y="1531876"/>
            <a:ext cx="1887781" cy="377198"/>
          </a:xfrm>
          <a:prstGeom prst="wedgeRoundRectCallout">
            <a:avLst>
              <a:gd name="adj1" fmla="val -59528"/>
              <a:gd name="adj2" fmla="val -1244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所有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  <a:p>
            <a:pPr algn="ctr"/>
            <a:r>
              <a:rPr lang="en-US" altLang="zh-TW" sz="1000" b="1" dirty="0" smtClean="0">
                <a:solidFill>
                  <a:schemeClr val="tx2"/>
                </a:solidFill>
              </a:rPr>
              <a:t>(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點選可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Link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至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Port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6" name="圓角矩形圖說文字 115"/>
          <p:cNvSpPr/>
          <p:nvPr/>
        </p:nvSpPr>
        <p:spPr>
          <a:xfrm>
            <a:off x="7185885" y="2498914"/>
            <a:ext cx="924836" cy="377198"/>
          </a:xfrm>
          <a:prstGeom prst="wedgeRoundRectCallout">
            <a:avLst>
              <a:gd name="adj1" fmla="val -70845"/>
              <a:gd name="adj2" fmla="val -22616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7" name="圓角矩形圖說文字 116"/>
          <p:cNvSpPr/>
          <p:nvPr/>
        </p:nvSpPr>
        <p:spPr>
          <a:xfrm>
            <a:off x="7185885" y="3895270"/>
            <a:ext cx="1433778" cy="377198"/>
          </a:xfrm>
          <a:prstGeom prst="wedgeRoundRectCallout">
            <a:avLst>
              <a:gd name="adj1" fmla="val -62593"/>
              <a:gd name="adj2" fmla="val -15835"/>
              <a:gd name="adj3" fmla="val 16667"/>
            </a:avLst>
          </a:prstGeom>
          <a:solidFill>
            <a:srgbClr val="FFFF0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633467" y="3599658"/>
            <a:ext cx="1092005" cy="1071529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791369" y="3599658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4791369" y="4163941"/>
            <a:ext cx="2148003" cy="511945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339442" y="2018579"/>
            <a:ext cx="1066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Minimum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2382051" y="2017252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&lt;1</a:t>
            </a:r>
            <a:r>
              <a:rPr lang="zh-TW" altLang="en-US" sz="900" dirty="0" smtClean="0">
                <a:solidFill>
                  <a:srgbClr val="FFFF00"/>
                </a:solidFill>
              </a:rPr>
              <a:t>的測項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455458" y="2739967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>
                <a:solidFill>
                  <a:srgbClr val="FFFF00"/>
                </a:solidFill>
              </a:rPr>
              <a:t> </a:t>
            </a:r>
            <a:r>
              <a:rPr lang="en-US" altLang="zh-TW" sz="900" dirty="0" smtClean="0">
                <a:solidFill>
                  <a:srgbClr val="FFFF00"/>
                </a:solidFill>
              </a:rPr>
              <a:t>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5910757" y="1991588"/>
            <a:ext cx="1157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900" dirty="0" smtClean="0">
                <a:solidFill>
                  <a:srgbClr val="FFFF00"/>
                </a:solidFill>
              </a:rPr>
              <a:t>熱點圖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13869" y="3546717"/>
            <a:ext cx="791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測項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656165" y="3580281"/>
            <a:ext cx="966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量測值分佈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1085298" y="4130545"/>
            <a:ext cx="11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每筆量測資訊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list</a:t>
            </a:r>
          </a:p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(</a:t>
            </a:r>
            <a:r>
              <a:rPr lang="zh-TW" altLang="en-US" sz="900" dirty="0" smtClean="0">
                <a:solidFill>
                  <a:srgbClr val="FFFF00"/>
                </a:solidFill>
              </a:rPr>
              <a:t>含</a:t>
            </a:r>
            <a:r>
              <a:rPr lang="en-US" altLang="zh-TW" sz="900" dirty="0" smtClean="0">
                <a:solidFill>
                  <a:srgbClr val="FFFF00"/>
                </a:solidFill>
              </a:rPr>
              <a:t>MSN</a:t>
            </a:r>
            <a:r>
              <a:rPr lang="zh-TW" altLang="en-US" sz="900" dirty="0" smtClean="0">
                <a:solidFill>
                  <a:srgbClr val="FFFF00"/>
                </a:solidFill>
              </a:rPr>
              <a:t>資訊</a:t>
            </a:r>
            <a:r>
              <a:rPr lang="en-US" altLang="zh-TW" sz="900" dirty="0" smtClean="0">
                <a:solidFill>
                  <a:srgbClr val="FFFF00"/>
                </a:solidFill>
              </a:rPr>
              <a:t>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2227211" y="4130545"/>
            <a:ext cx="1462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</a:t>
            </a:r>
            <a:r>
              <a:rPr lang="en-US" altLang="zh-TW" sz="900" dirty="0" smtClean="0">
                <a:solidFill>
                  <a:srgbClr val="FFFF00"/>
                </a:solidFill>
              </a:rPr>
              <a:t>group</a:t>
            </a:r>
            <a:r>
              <a:rPr lang="zh-TW" altLang="en-US" sz="900" dirty="0" smtClean="0">
                <a:solidFill>
                  <a:srgbClr val="FFFF00"/>
                </a:solidFill>
              </a:rPr>
              <a:t>直方圖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3642277" y="358028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量測值統計資訊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5872646" y="3574472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Cpk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5865113" y="4247371"/>
            <a:ext cx="1186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rgbClr val="FFFF00"/>
                </a:solidFill>
              </a:rPr>
              <a:t>Hour </a:t>
            </a:r>
            <a:r>
              <a:rPr lang="en-US" altLang="zh-TW" sz="900" dirty="0" err="1" smtClean="0">
                <a:solidFill>
                  <a:srgbClr val="FFFF00"/>
                </a:solidFill>
              </a:rPr>
              <a:t>stdev</a:t>
            </a:r>
            <a:r>
              <a:rPr lang="en-US" altLang="zh-TW" sz="900" dirty="0" smtClean="0">
                <a:solidFill>
                  <a:srgbClr val="FFFF00"/>
                </a:solidFill>
              </a:rPr>
              <a:t> trend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3235570" y="452109"/>
            <a:ext cx="333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查看以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group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計算測項的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133" name="矩形 132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86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(Port </a:t>
            </a:r>
            <a:r>
              <a:rPr lang="en-US" altLang="zh-TW" b="1" dirty="0" err="1" smtClean="0">
                <a:solidFill>
                  <a:schemeClr val="tx2"/>
                </a:solidFill>
              </a:rPr>
              <a:t>Cpk</a:t>
            </a:r>
            <a:r>
              <a:rPr lang="en-US" altLang="zh-TW" b="1" dirty="0" smtClean="0">
                <a:solidFill>
                  <a:schemeClr val="tx2"/>
                </a:solidFill>
              </a:rPr>
              <a:t>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32" name="文字方塊 131"/>
          <p:cNvSpPr txBox="1"/>
          <p:nvPr/>
        </p:nvSpPr>
        <p:spPr>
          <a:xfrm>
            <a:off x="2928639" y="452109"/>
            <a:ext cx="364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查看以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為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group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計算測項的</a:t>
            </a:r>
            <a:r>
              <a:rPr lang="en-US" altLang="zh-TW" sz="1000" b="1" dirty="0" err="1" smtClean="0">
                <a:solidFill>
                  <a:srgbClr val="7030A0"/>
                </a:solidFill>
              </a:rPr>
              <a:t>Cpk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166256" y="837431"/>
            <a:ext cx="5026897" cy="3883057"/>
            <a:chOff x="166256" y="837431"/>
            <a:chExt cx="5026897" cy="3883057"/>
          </a:xfrm>
        </p:grpSpPr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257" y="837431"/>
              <a:ext cx="5026896" cy="2361903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256" y="3199334"/>
              <a:ext cx="5026897" cy="1521154"/>
            </a:xfrm>
            <a:prstGeom prst="rect">
              <a:avLst/>
            </a:prstGeom>
          </p:spPr>
        </p:pic>
      </p:grpSp>
      <p:sp>
        <p:nvSpPr>
          <p:cNvPr id="45" name="矩形 44"/>
          <p:cNvSpPr/>
          <p:nvPr/>
        </p:nvSpPr>
        <p:spPr>
          <a:xfrm>
            <a:off x="204621" y="1433794"/>
            <a:ext cx="4955664" cy="12966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04621" y="2830978"/>
            <a:ext cx="4955664" cy="3555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04621" y="3248358"/>
            <a:ext cx="4955664" cy="14323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圖說文字 47"/>
          <p:cNvSpPr/>
          <p:nvPr/>
        </p:nvSpPr>
        <p:spPr>
          <a:xfrm>
            <a:off x="5450519" y="1860907"/>
            <a:ext cx="1410678" cy="377198"/>
          </a:xfrm>
          <a:prstGeom prst="wedgeRoundRectCallout">
            <a:avLst>
              <a:gd name="adj1" fmla="val -71032"/>
              <a:gd name="adj2" fmla="val -20921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Station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總覽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49" name="圓角矩形圖說文字 48"/>
          <p:cNvSpPr/>
          <p:nvPr/>
        </p:nvSpPr>
        <p:spPr>
          <a:xfrm>
            <a:off x="5450519" y="2843767"/>
            <a:ext cx="1519384" cy="377198"/>
          </a:xfrm>
          <a:prstGeom prst="wedgeRoundRectCallout">
            <a:avLst>
              <a:gd name="adj1" fmla="val -68981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B0F0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的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Minimum </a:t>
            </a:r>
            <a:r>
              <a:rPr lang="en-US" altLang="zh-TW" sz="1000" b="1" dirty="0" err="1" smtClean="0">
                <a:solidFill>
                  <a:srgbClr val="00B0F0"/>
                </a:solidFill>
              </a:rPr>
              <a:t>Cpk</a:t>
            </a:r>
            <a:endParaRPr lang="en-US" altLang="zh-TW" sz="1000" b="1" dirty="0" smtClean="0">
              <a:solidFill>
                <a:srgbClr val="00B0F0"/>
              </a:solidFill>
            </a:endParaRPr>
          </a:p>
        </p:txBody>
      </p:sp>
      <p:sp>
        <p:nvSpPr>
          <p:cNvPr id="50" name="圓角矩形圖說文字 49"/>
          <p:cNvSpPr/>
          <p:nvPr/>
        </p:nvSpPr>
        <p:spPr>
          <a:xfrm>
            <a:off x="5450517" y="3884177"/>
            <a:ext cx="2651195" cy="377198"/>
          </a:xfrm>
          <a:prstGeom prst="wedgeRoundRectCallout">
            <a:avLst>
              <a:gd name="adj1" fmla="val -60618"/>
              <a:gd name="adj2" fmla="val -14140"/>
              <a:gd name="adj3" fmla="val 16667"/>
            </a:avLst>
          </a:prstGeom>
          <a:solidFill>
            <a:srgbClr val="FFFF00">
              <a:alpha val="20000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B0F0"/>
                </a:solidFill>
              </a:rPr>
              <a:t>各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測項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(Test item)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資訊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(Port</a:t>
            </a:r>
            <a:r>
              <a:rPr lang="zh-TW" altLang="en-US" sz="1000" b="1" dirty="0" smtClean="0">
                <a:solidFill>
                  <a:srgbClr val="00B0F0"/>
                </a:solidFill>
              </a:rPr>
              <a:t>之間相互比較</a:t>
            </a:r>
            <a:r>
              <a:rPr lang="en-US" altLang="zh-TW" sz="1000" b="1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51" name="矩形 50"/>
          <p:cNvSpPr/>
          <p:nvPr/>
        </p:nvSpPr>
        <p:spPr>
          <a:xfrm>
            <a:off x="253590" y="3299901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53590" y="4030329"/>
            <a:ext cx="4849146" cy="650376"/>
          </a:xfrm>
          <a:prstGeom prst="rect">
            <a:avLst/>
          </a:prstGeom>
          <a:solidFill>
            <a:srgbClr val="FFFF00">
              <a:alpha val="1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479730" y="3299901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79730" y="4029244"/>
            <a:ext cx="639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測項</a:t>
            </a:r>
            <a:r>
              <a:rPr lang="en-US" altLang="zh-TW" sz="1000" dirty="0" smtClean="0">
                <a:solidFill>
                  <a:srgbClr val="FFFF00"/>
                </a:solidFill>
              </a:rPr>
              <a:t>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4498913" y="3909682"/>
            <a:ext cx="0" cy="44583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807144" y="4350857"/>
            <a:ext cx="2092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 smtClean="0">
                <a:solidFill>
                  <a:schemeClr val="tx2"/>
                </a:solidFill>
              </a:rPr>
              <a:t>隨選擇的測項增加，動態往下延伸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399087" y="814098"/>
            <a:ext cx="2191072" cy="75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主要用途：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查詢單一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TW" altLang="en-US" sz="1000" dirty="0" smtClean="0">
                <a:solidFill>
                  <a:srgbClr val="002060"/>
                </a:solidFill>
              </a:rPr>
              <a:t>比較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跟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之間的狀況。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9" name="矩形 5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4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(FPY</a:t>
            </a:r>
            <a:r>
              <a:rPr lang="zh-TW" altLang="en-US" b="1" dirty="0" smtClean="0">
                <a:solidFill>
                  <a:schemeClr val="tx2"/>
                </a:solidFill>
              </a:rPr>
              <a:t>總表</a:t>
            </a:r>
            <a:r>
              <a:rPr lang="en-US" altLang="zh-TW" b="1" dirty="0" smtClean="0">
                <a:solidFill>
                  <a:schemeClr val="tx2"/>
                </a:solidFill>
              </a:rPr>
              <a:t>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53" y="948704"/>
            <a:ext cx="6769805" cy="315686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673144" y="1408621"/>
            <a:ext cx="1031688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803888" y="1408620"/>
            <a:ext cx="5476866" cy="90615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673144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031301" y="2378719"/>
            <a:ext cx="3288913" cy="8248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673144" y="3270919"/>
            <a:ext cx="6647070" cy="79290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606456" y="1408620"/>
            <a:ext cx="1255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直通率</a:t>
            </a:r>
            <a:r>
              <a:rPr lang="en-US" altLang="zh-TW" sz="900" dirty="0" smtClean="0">
                <a:solidFill>
                  <a:srgbClr val="FFFF00"/>
                </a:solidFill>
              </a:rPr>
              <a:t>(FPY)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754962" y="1372114"/>
            <a:ext cx="2634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各站別類型</a:t>
            </a:r>
            <a:r>
              <a:rPr lang="en-US" altLang="zh-TW" sz="900" dirty="0" smtClean="0">
                <a:solidFill>
                  <a:srgbClr val="FFFF00"/>
                </a:solidFill>
              </a:rPr>
              <a:t>(Station-Type)</a:t>
            </a:r>
            <a:r>
              <a:rPr lang="zh-TW" altLang="en-US" sz="900" dirty="0" smtClean="0">
                <a:solidFill>
                  <a:srgbClr val="FFFF00"/>
                </a:solidFill>
              </a:rPr>
              <a:t>的良率、</a:t>
            </a:r>
            <a:r>
              <a:rPr lang="en-US" altLang="zh-TW" sz="900" dirty="0" smtClean="0">
                <a:solidFill>
                  <a:srgbClr val="FFFF00"/>
                </a:solidFill>
              </a:rPr>
              <a:t>Pass/Fail</a:t>
            </a:r>
            <a:r>
              <a:rPr lang="zh-TW" altLang="en-US" sz="900" dirty="0" smtClean="0">
                <a:solidFill>
                  <a:srgbClr val="FFFF00"/>
                </a:solidFill>
              </a:rPr>
              <a:t>數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862219" y="2411721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前後日的良率趨勢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167635" y="2417083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前後週的良率趨勢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167634" y="3250606"/>
            <a:ext cx="1256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00" dirty="0" smtClean="0">
                <a:solidFill>
                  <a:srgbClr val="FFFF00"/>
                </a:solidFill>
              </a:rPr>
              <a:t>前後月的良率趨勢</a:t>
            </a:r>
            <a:endParaRPr lang="zh-TW" altLang="en-US" sz="900" dirty="0">
              <a:solidFill>
                <a:srgbClr val="FFFF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1382397" y="1904253"/>
            <a:ext cx="459835" cy="30357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103634" y="2245366"/>
            <a:ext cx="155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FPY</a:t>
            </a:r>
            <a:r>
              <a:rPr lang="zh-TW" altLang="en-US" sz="1000" dirty="0" smtClean="0">
                <a:solidFill>
                  <a:schemeClr val="tx2"/>
                </a:solidFill>
              </a:rPr>
              <a:t>查詢</a:t>
            </a:r>
            <a:r>
              <a:rPr lang="en-US" altLang="zh-TW" sz="1000" dirty="0" smtClean="0">
                <a:solidFill>
                  <a:schemeClr val="tx2"/>
                </a:solidFill>
              </a:rPr>
              <a:t>dashboard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8619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快速查看當天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FPY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、各站別類型的良率比較、日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/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週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/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月的良率趨勢變化。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sp>
        <p:nvSpPr>
          <p:cNvPr id="39" name="矩形 38">
            <a:hlinkClick r:id="rId6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8" name="橢圓 137">
            <a:hlinkClick r:id="rId2" action="ppaction://hlinksldjump"/>
          </p:cNvPr>
          <p:cNvSpPr/>
          <p:nvPr/>
        </p:nvSpPr>
        <p:spPr>
          <a:xfrm>
            <a:off x="8240848" y="65232"/>
            <a:ext cx="684910" cy="68491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五邊形 54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(FPY</a:t>
            </a:r>
            <a:r>
              <a:rPr lang="zh-TW" altLang="en-US" b="1" dirty="0" smtClean="0">
                <a:solidFill>
                  <a:schemeClr val="tx2"/>
                </a:solidFill>
              </a:rPr>
              <a:t>查詢</a:t>
            </a:r>
            <a:r>
              <a:rPr lang="en-US" altLang="zh-TW" b="1" dirty="0" smtClean="0">
                <a:solidFill>
                  <a:schemeClr val="tx2"/>
                </a:solidFill>
              </a:rPr>
              <a:t>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pic>
        <p:nvPicPr>
          <p:cNvPr id="64" name="圖片 6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15" y="1198081"/>
            <a:ext cx="6151610" cy="28921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77278" y="1942968"/>
            <a:ext cx="6049101" cy="78506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77278" y="2856056"/>
            <a:ext cx="6049101" cy="117643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圖說文字 39"/>
          <p:cNvSpPr/>
          <p:nvPr/>
        </p:nvSpPr>
        <p:spPr>
          <a:xfrm>
            <a:off x="6730188" y="1955517"/>
            <a:ext cx="1867666" cy="523895"/>
          </a:xfrm>
          <a:prstGeom prst="wedgeRoundRectCallout">
            <a:avLst>
              <a:gd name="adj1" fmla="val -65437"/>
              <a:gd name="adj2" fmla="val -12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機種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(Model)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查看機種測試狀況總良率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8845" y="1420691"/>
            <a:ext cx="1078940" cy="10117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1495148" y="1337091"/>
            <a:ext cx="85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rgbClr val="FFFF00"/>
                </a:solidFill>
              </a:rPr>
              <a:t>查詢選單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863401" y="4307350"/>
            <a:ext cx="5057819" cy="489684"/>
          </a:xfrm>
          <a:prstGeom prst="wedgeRoundRectCallout">
            <a:avLst>
              <a:gd name="adj1" fmla="val -8979"/>
              <a:gd name="adj2" fmla="val -10635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站別類型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(Station-Type)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依查詢選單選擇的機種呈現其下所有的站別類型</a:t>
            </a:r>
            <a:r>
              <a:rPr lang="en-US" altLang="zh-TW" sz="1000" dirty="0" smtClean="0">
                <a:solidFill>
                  <a:srgbClr val="002060"/>
                </a:solidFill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Pass&amp;Fail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6222135" y="3069310"/>
            <a:ext cx="429372" cy="240921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6651505" y="3186239"/>
            <a:ext cx="231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tx2"/>
                </a:solidFill>
              </a:rPr>
              <a:t>點選</a:t>
            </a:r>
            <a:r>
              <a:rPr lang="en-US" altLang="zh-TW" sz="1000" dirty="0" smtClean="0">
                <a:solidFill>
                  <a:schemeClr val="tx2"/>
                </a:solidFill>
              </a:rPr>
              <a:t>Panel</a:t>
            </a:r>
            <a:r>
              <a:rPr lang="zh-TW" altLang="en-US" sz="1000" dirty="0" smtClean="0">
                <a:solidFill>
                  <a:schemeClr val="tx2"/>
                </a:solidFill>
              </a:rPr>
              <a:t>可連結至</a:t>
            </a:r>
            <a:r>
              <a:rPr lang="en-US" altLang="zh-TW" sz="1000" dirty="0" smtClean="0">
                <a:solidFill>
                  <a:schemeClr val="tx2"/>
                </a:solidFill>
              </a:rPr>
              <a:t>Cycle-time</a:t>
            </a:r>
            <a:r>
              <a:rPr lang="zh-TW" altLang="en-US" sz="1000" dirty="0" smtClean="0">
                <a:solidFill>
                  <a:schemeClr val="tx2"/>
                </a:solidFill>
              </a:rPr>
              <a:t>頁面查看測試狀況</a:t>
            </a:r>
            <a:r>
              <a:rPr lang="en-US" altLang="zh-TW" sz="1000" dirty="0" smtClean="0">
                <a:solidFill>
                  <a:schemeClr val="tx2"/>
                </a:solidFill>
              </a:rPr>
              <a:t>&amp;</a:t>
            </a:r>
            <a:r>
              <a:rPr lang="zh-TW" altLang="en-US" sz="1000" dirty="0" smtClean="0">
                <a:solidFill>
                  <a:schemeClr val="tx2"/>
                </a:solidFill>
              </a:rPr>
              <a:t>各</a:t>
            </a:r>
            <a:r>
              <a:rPr lang="en-US" altLang="zh-TW" sz="1000" dirty="0" smtClean="0">
                <a:solidFill>
                  <a:schemeClr val="tx2"/>
                </a:solidFill>
              </a:rPr>
              <a:t>Port</a:t>
            </a:r>
            <a:r>
              <a:rPr lang="zh-TW" altLang="en-US" sz="1000" dirty="0" smtClean="0">
                <a:solidFill>
                  <a:schemeClr val="tx2"/>
                </a:solidFill>
              </a:rPr>
              <a:t>良率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326115" y="782839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分成兩部分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</a:t>
            </a:r>
            <a:r>
              <a:rPr lang="zh-TW" altLang="en-US" sz="1000" dirty="0" smtClean="0">
                <a:solidFill>
                  <a:srgbClr val="002060"/>
                </a:solidFill>
              </a:rPr>
              <a:t>機種良率</a:t>
            </a:r>
            <a:r>
              <a:rPr lang="en-US" altLang="zh-TW" sz="1000" dirty="0" smtClean="0">
                <a:solidFill>
                  <a:srgbClr val="002060"/>
                </a:solidFill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站別類型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(Station-Type)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47" name="矩形 46">
            <a:hlinkClick r:id="rId6" action="ppaction://hlinksldjump"/>
          </p:cNvPr>
          <p:cNvSpPr/>
          <p:nvPr/>
        </p:nvSpPr>
        <p:spPr>
          <a:xfrm>
            <a:off x="5488973" y="2904935"/>
            <a:ext cx="905478" cy="33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2986191" y="452474"/>
            <a:ext cx="487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查詢</a:t>
            </a:r>
            <a:r>
              <a:rPr lang="zh-TW" altLang="en-US" sz="1000" b="1" dirty="0">
                <a:solidFill>
                  <a:srgbClr val="7030A0"/>
                </a:solidFill>
              </a:rPr>
              <a:t>包含機種</a:t>
            </a:r>
            <a:r>
              <a:rPr lang="en-US" altLang="zh-TW" sz="1000" b="1" dirty="0">
                <a:solidFill>
                  <a:srgbClr val="7030A0"/>
                </a:solidFill>
              </a:rPr>
              <a:t>(Model)</a:t>
            </a:r>
            <a:r>
              <a:rPr lang="zh-TW" altLang="en-US" sz="1000" b="1" dirty="0">
                <a:solidFill>
                  <a:srgbClr val="7030A0"/>
                </a:solidFill>
              </a:rPr>
              <a:t>、站別類型</a:t>
            </a:r>
            <a:r>
              <a:rPr lang="en-US" altLang="zh-TW" sz="1000" b="1" dirty="0">
                <a:solidFill>
                  <a:srgbClr val="7030A0"/>
                </a:solidFill>
              </a:rPr>
              <a:t>(Station-Type)</a:t>
            </a:r>
            <a:r>
              <a:rPr lang="zh-TW" altLang="en-US" sz="1000" b="1" dirty="0">
                <a:solidFill>
                  <a:srgbClr val="7030A0"/>
                </a:solidFill>
              </a:rPr>
              <a:t>等良率。</a:t>
            </a:r>
          </a:p>
        </p:txBody>
      </p:sp>
      <p:sp>
        <p:nvSpPr>
          <p:cNvPr id="49" name="矩形 48">
            <a:hlinkClick r:id="rId7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58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561998" y="2630084"/>
            <a:ext cx="3315911" cy="2265952"/>
          </a:xfrm>
          <a:prstGeom prst="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98830" y="2630084"/>
            <a:ext cx="3243178" cy="2265952"/>
          </a:xfrm>
          <a:prstGeom prst="rect">
            <a:avLst/>
          </a:prstGeom>
          <a:solidFill>
            <a:srgbClr val="00B050">
              <a:alpha val="10196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5419" y="384679"/>
            <a:ext cx="7342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1000" dirty="0" smtClean="0">
                <a:solidFill>
                  <a:srgbClr val="002060"/>
                </a:solidFill>
              </a:rPr>
              <a:t>目前系統</a:t>
            </a:r>
            <a:r>
              <a:rPr lang="en-US" altLang="zh-TW" sz="1000" dirty="0" smtClean="0">
                <a:solidFill>
                  <a:srgbClr val="002060"/>
                </a:solidFill>
              </a:rPr>
              <a:t>Home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依使用目的分為兩部分連結：</a:t>
            </a:r>
            <a:r>
              <a:rPr lang="zh-TW" altLang="en-US" sz="1000" b="1" dirty="0" smtClean="0">
                <a:solidFill>
                  <a:srgbClr val="00B050"/>
                </a:solidFill>
              </a:rPr>
              <a:t>工廠指標可視化系統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002060"/>
                </a:solidFill>
              </a:rPr>
              <a:t> </a:t>
            </a:r>
            <a:r>
              <a:rPr lang="en-US" altLang="zh-TW" sz="1000" b="1" dirty="0" err="1" smtClean="0">
                <a:solidFill>
                  <a:schemeClr val="tx2"/>
                </a:solidFill>
              </a:rPr>
              <a:t>Boardfarm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 daily test</a:t>
            </a:r>
            <a:r>
              <a:rPr lang="zh-TW" altLang="en-US" sz="1000" b="1" dirty="0" smtClean="0">
                <a:solidFill>
                  <a:schemeClr val="tx2"/>
                </a:solidFill>
              </a:rPr>
              <a:t> 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dashboard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33" y="747228"/>
            <a:ext cx="5614288" cy="11281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39276" y="1138208"/>
            <a:ext cx="3600050" cy="6266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384087" y="1138208"/>
            <a:ext cx="1699846" cy="62665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677788" y="926861"/>
            <a:ext cx="1390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rgbClr val="00B050"/>
                </a:solidFill>
              </a:rPr>
              <a:t>Factory system</a:t>
            </a:r>
            <a:endParaRPr lang="zh-TW" altLang="en-US" sz="1000" b="1" dirty="0">
              <a:solidFill>
                <a:srgbClr val="00B05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322599" y="926267"/>
            <a:ext cx="1761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 err="1" smtClean="0">
                <a:solidFill>
                  <a:schemeClr val="tx2"/>
                </a:solidFill>
              </a:rPr>
              <a:t>Boardfarm</a:t>
            </a:r>
            <a:r>
              <a:rPr lang="en-US" altLang="zh-TW" sz="1000" b="1" dirty="0" smtClean="0">
                <a:solidFill>
                  <a:schemeClr val="tx2"/>
                </a:solidFill>
              </a:rPr>
              <a:t>(daily test)</a:t>
            </a:r>
            <a:endParaRPr lang="zh-TW" altLang="en-US" sz="1000" b="1" dirty="0">
              <a:solidFill>
                <a:schemeClr val="tx2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/>
          <a:srcRect l="3385" t="35885" r="64194" b="9701"/>
          <a:stretch/>
        </p:blipFill>
        <p:spPr>
          <a:xfrm>
            <a:off x="1076174" y="2961974"/>
            <a:ext cx="2765996" cy="93280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/>
          <a:srcRect l="35527" t="35885" r="32265" b="9701"/>
          <a:stretch/>
        </p:blipFill>
        <p:spPr>
          <a:xfrm>
            <a:off x="4846092" y="2961973"/>
            <a:ext cx="2747722" cy="932801"/>
          </a:xfrm>
          <a:prstGeom prst="rect">
            <a:avLst/>
          </a:prstGeom>
        </p:spPr>
      </p:pic>
      <p:sp>
        <p:nvSpPr>
          <p:cNvPr id="25" name="圓角矩形圖說文字 24"/>
          <p:cNvSpPr/>
          <p:nvPr/>
        </p:nvSpPr>
        <p:spPr>
          <a:xfrm>
            <a:off x="7190182" y="1305133"/>
            <a:ext cx="1915449" cy="292802"/>
          </a:xfrm>
          <a:prstGeom prst="wedgeRoundRectCallout">
            <a:avLst>
              <a:gd name="adj1" fmla="val -55578"/>
              <a:gd name="adj2" fmla="val 10436"/>
              <a:gd name="adj3" fmla="val 16667"/>
            </a:avLst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chemeClr val="tx2"/>
                </a:solidFill>
              </a:rPr>
              <a:t>可</a:t>
            </a:r>
            <a:r>
              <a:rPr lang="zh-TW" altLang="en-US" sz="1000" dirty="0">
                <a:solidFill>
                  <a:schemeClr val="tx2"/>
                </a:solidFill>
              </a:rPr>
              <a:t>視化</a:t>
            </a:r>
            <a:r>
              <a:rPr lang="en-US" altLang="zh-TW" sz="1000" dirty="0" smtClean="0">
                <a:solidFill>
                  <a:schemeClr val="tx2"/>
                </a:solidFill>
              </a:rPr>
              <a:t>test case daily test</a:t>
            </a:r>
            <a:r>
              <a:rPr lang="zh-TW" altLang="en-US" sz="1000" dirty="0" smtClean="0">
                <a:solidFill>
                  <a:schemeClr val="tx2"/>
                </a:solidFill>
              </a:rPr>
              <a:t>結果</a:t>
            </a:r>
            <a:endParaRPr lang="zh-TW" altLang="en-US" sz="1000" dirty="0">
              <a:solidFill>
                <a:schemeClr val="tx2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293094" y="2007549"/>
            <a:ext cx="4175292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B050"/>
                </a:solidFill>
              </a:rPr>
              <a:t>工廠指標可視化系統依使用方式分成兩架構，可自行</a:t>
            </a:r>
            <a:r>
              <a:rPr lang="zh-TW" altLang="en-US" sz="1000" dirty="0" smtClean="0">
                <a:solidFill>
                  <a:srgbClr val="0000FF"/>
                </a:solidFill>
              </a:rPr>
              <a:t>依使用情形</a:t>
            </a:r>
            <a:r>
              <a:rPr lang="zh-TW" altLang="en-US" sz="1000" dirty="0" smtClean="0">
                <a:solidFill>
                  <a:srgbClr val="00B050"/>
                </a:solidFill>
              </a:rPr>
              <a:t>選擇</a:t>
            </a:r>
            <a:endParaRPr lang="en-US" altLang="zh-TW" sz="1000" dirty="0" smtClean="0">
              <a:solidFill>
                <a:srgbClr val="00B05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98830" y="2683259"/>
            <a:ext cx="203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00FF"/>
                </a:solidFill>
              </a:rPr>
              <a:t>Query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Dashboard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1200" b="1" dirty="0">
                <a:solidFill>
                  <a:srgbClr val="0000FF"/>
                </a:solidFill>
              </a:rPr>
              <a:t>L</a:t>
            </a:r>
            <a:r>
              <a:rPr lang="en-US" altLang="zh-TW" sz="1200" b="1" dirty="0" smtClean="0">
                <a:solidFill>
                  <a:srgbClr val="0000FF"/>
                </a:solidFill>
              </a:rPr>
              <a:t>ist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543155" y="2685963"/>
            <a:ext cx="201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0000FF"/>
                </a:solidFill>
              </a:rPr>
              <a:t>Metrics Dashboard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01611" y="3880373"/>
            <a:ext cx="3140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/>
              <a:t>查詢系統分類所有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具功能性</a:t>
            </a:r>
            <a:r>
              <a:rPr lang="zh-TW" altLang="en-US" sz="1000" dirty="0" smtClean="0"/>
              <a:t>的</a:t>
            </a:r>
            <a:r>
              <a:rPr lang="en-US" altLang="zh-TW" sz="1000" dirty="0" smtClean="0"/>
              <a:t>dashboard</a:t>
            </a:r>
            <a:r>
              <a:rPr lang="zh-TW" altLang="en-US" sz="1000" dirty="0" smtClean="0"/>
              <a:t>為一份</a:t>
            </a:r>
            <a:r>
              <a:rPr lang="en-US" altLang="zh-TW" sz="1000" dirty="0" smtClean="0"/>
              <a:t>dashboard</a:t>
            </a:r>
            <a:r>
              <a:rPr lang="zh-TW" altLang="en-US" sz="1000" dirty="0" smtClean="0"/>
              <a:t>清單，依不同功能需求直接點選進入所需的</a:t>
            </a:r>
            <a:r>
              <a:rPr lang="en-US" altLang="zh-TW" sz="1000" dirty="0" smtClean="0"/>
              <a:t>dashboard</a:t>
            </a:r>
            <a:r>
              <a:rPr lang="zh-TW" altLang="en-US" sz="1000" dirty="0" smtClean="0"/>
              <a:t>，適合已知問題點欲進行深入查詢者使用。依不同工廠點選連結進入。</a:t>
            </a:r>
            <a:endParaRPr lang="en-US" altLang="zh-TW" sz="1000" dirty="0" smtClean="0"/>
          </a:p>
        </p:txBody>
      </p:sp>
      <p:sp>
        <p:nvSpPr>
          <p:cNvPr id="37" name="文字方塊 36"/>
          <p:cNvSpPr txBox="1"/>
          <p:nvPr/>
        </p:nvSpPr>
        <p:spPr>
          <a:xfrm>
            <a:off x="4572988" y="3869539"/>
            <a:ext cx="332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/>
              <a:t>指標</a:t>
            </a:r>
            <a:r>
              <a:rPr lang="en-US" altLang="zh-TW" sz="1000" dirty="0" smtClean="0"/>
              <a:t>dashboard</a:t>
            </a:r>
            <a:r>
              <a:rPr lang="zh-TW" altLang="en-US" sz="1000" dirty="0" smtClean="0"/>
              <a:t>以敘述統計的視覺化方式呈現指標，依照機種</a:t>
            </a:r>
            <a:r>
              <a:rPr lang="en-US" altLang="zh-TW" sz="1000" dirty="0" smtClean="0"/>
              <a:t>(Model)</a:t>
            </a:r>
            <a:r>
              <a:rPr lang="zh-TW" altLang="en-US" sz="1000" dirty="0" smtClean="0"/>
              <a:t>、測試站型態</a:t>
            </a:r>
            <a:r>
              <a:rPr lang="en-US" altLang="zh-TW" sz="1000" dirty="0" smtClean="0"/>
              <a:t>(Station-type)</a:t>
            </a:r>
            <a:r>
              <a:rPr lang="zh-TW" altLang="en-US" sz="1000" dirty="0" smtClean="0"/>
              <a:t>、站別</a:t>
            </a:r>
            <a:r>
              <a:rPr lang="en-US" altLang="zh-TW" sz="1000" dirty="0" smtClean="0"/>
              <a:t>(Station)</a:t>
            </a:r>
            <a:r>
              <a:rPr lang="zh-TW" altLang="en-US" sz="1000" dirty="0" smtClean="0"/>
              <a:t>及</a:t>
            </a:r>
            <a:r>
              <a:rPr lang="en-US" altLang="zh-TW" sz="1000" dirty="0" smtClean="0"/>
              <a:t>Port</a:t>
            </a:r>
            <a:r>
              <a:rPr lang="zh-TW" altLang="en-US" sz="1000" dirty="0" smtClean="0"/>
              <a:t>分層往下連結，適合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欲了解概略情況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例如哪些機種有生產</a:t>
            </a:r>
            <a:r>
              <a:rPr lang="en-US" altLang="zh-TW" sz="1000" dirty="0" smtClean="0"/>
              <a:t>?)</a:t>
            </a:r>
            <a:r>
              <a:rPr lang="zh-TW" altLang="en-US" sz="1000" dirty="0"/>
              <a:t>者</a:t>
            </a:r>
            <a:r>
              <a:rPr lang="zh-TW" altLang="en-US" sz="1000" dirty="0" smtClean="0"/>
              <a:t>使用。</a:t>
            </a:r>
            <a:r>
              <a:rPr lang="zh-TW" altLang="en-US" sz="1000" dirty="0"/>
              <a:t>依不同工廠點選連結進入。</a:t>
            </a:r>
            <a:endParaRPr lang="en-US" altLang="zh-TW" sz="1000" dirty="0" smtClean="0"/>
          </a:p>
        </p:txBody>
      </p:sp>
      <p:grpSp>
        <p:nvGrpSpPr>
          <p:cNvPr id="45" name="群組 44"/>
          <p:cNvGrpSpPr/>
          <p:nvPr/>
        </p:nvGrpSpPr>
        <p:grpSpPr>
          <a:xfrm>
            <a:off x="2538635" y="2304827"/>
            <a:ext cx="211176" cy="259795"/>
            <a:chOff x="2519234" y="2306919"/>
            <a:chExt cx="306611" cy="316576"/>
          </a:xfrm>
        </p:grpSpPr>
        <p:sp>
          <p:nvSpPr>
            <p:cNvPr id="41" name="＞形箭號 40"/>
            <p:cNvSpPr/>
            <p:nvPr/>
          </p:nvSpPr>
          <p:spPr>
            <a:xfrm rot="5400000">
              <a:off x="2592425" y="2233728"/>
              <a:ext cx="160230" cy="306611"/>
            </a:xfrm>
            <a:prstGeom prst="chevron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＞形箭號 41"/>
            <p:cNvSpPr/>
            <p:nvPr/>
          </p:nvSpPr>
          <p:spPr>
            <a:xfrm rot="5400000">
              <a:off x="2592425" y="2390074"/>
              <a:ext cx="160230" cy="306611"/>
            </a:xfrm>
            <a:prstGeom prst="chevron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511432" y="1804614"/>
            <a:ext cx="306612" cy="270744"/>
            <a:chOff x="3370754" y="1804614"/>
            <a:chExt cx="306612" cy="270744"/>
          </a:xfrm>
        </p:grpSpPr>
        <p:sp>
          <p:nvSpPr>
            <p:cNvPr id="40" name="＞形箭號 39"/>
            <p:cNvSpPr/>
            <p:nvPr/>
          </p:nvSpPr>
          <p:spPr>
            <a:xfrm rot="5400000">
              <a:off x="3443946" y="1841937"/>
              <a:ext cx="160230" cy="306611"/>
            </a:xfrm>
            <a:prstGeom prst="chevron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＞形箭號 46"/>
            <p:cNvSpPr/>
            <p:nvPr/>
          </p:nvSpPr>
          <p:spPr>
            <a:xfrm rot="5400000">
              <a:off x="3443945" y="1731423"/>
              <a:ext cx="160230" cy="306611"/>
            </a:xfrm>
            <a:prstGeom prst="chevron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5930069" y="2303232"/>
            <a:ext cx="211176" cy="259795"/>
            <a:chOff x="2519234" y="2306919"/>
            <a:chExt cx="306611" cy="316576"/>
          </a:xfrm>
        </p:grpSpPr>
        <p:sp>
          <p:nvSpPr>
            <p:cNvPr id="50" name="＞形箭號 49"/>
            <p:cNvSpPr/>
            <p:nvPr/>
          </p:nvSpPr>
          <p:spPr>
            <a:xfrm rot="5400000">
              <a:off x="2592425" y="2233728"/>
              <a:ext cx="160230" cy="306611"/>
            </a:xfrm>
            <a:prstGeom prst="chevron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＞形箭號 50"/>
            <p:cNvSpPr/>
            <p:nvPr/>
          </p:nvSpPr>
          <p:spPr>
            <a:xfrm rot="5400000">
              <a:off x="2592425" y="2390074"/>
              <a:ext cx="160230" cy="306611"/>
            </a:xfrm>
            <a:prstGeom prst="chevron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橢圓 54">
            <a:hlinkClick r:id="rId3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52442" y="452474"/>
            <a:ext cx="4706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7030A0"/>
                </a:solidFill>
              </a:rPr>
              <a:t>目的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: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查詢測試結果時序分佈、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Cycle-time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&amp;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 </a:t>
            </a:r>
            <a:r>
              <a:rPr lang="en-US" altLang="zh-TW" sz="1000" b="1" dirty="0" smtClean="0">
                <a:solidFill>
                  <a:srgbClr val="7030A0"/>
                </a:solidFill>
              </a:rPr>
              <a:t>Idle-time</a:t>
            </a:r>
            <a:r>
              <a:rPr lang="zh-TW" altLang="en-US" sz="1000" b="1" dirty="0" smtClean="0">
                <a:solidFill>
                  <a:srgbClr val="7030A0"/>
                </a:solidFill>
              </a:rPr>
              <a:t>統計。</a:t>
            </a:r>
            <a:endParaRPr lang="zh-TW" altLang="en-US" sz="1000" b="1" dirty="0">
              <a:solidFill>
                <a:srgbClr val="7030A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68562" y="1153325"/>
            <a:ext cx="6068292" cy="3621245"/>
            <a:chOff x="441211" y="948704"/>
            <a:chExt cx="6068292" cy="36212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212" y="948704"/>
              <a:ext cx="6068291" cy="24562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11" y="3404995"/>
              <a:ext cx="6068291" cy="1164954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32517" y="1770324"/>
            <a:ext cx="5946789" cy="12542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32517" y="3086506"/>
            <a:ext cx="5946789" cy="4751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2517" y="3638417"/>
            <a:ext cx="5946789" cy="11190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26114" y="782839"/>
            <a:ext cx="8693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分成三部分</a:t>
            </a:r>
            <a:r>
              <a:rPr lang="en-US" altLang="zh-TW" sz="1000" dirty="0" smtClean="0">
                <a:solidFill>
                  <a:srgbClr val="002060"/>
                </a:solidFill>
              </a:rPr>
              <a:t>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測試結果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&amp;Cycle-time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統計資</a:t>
            </a:r>
            <a:r>
              <a:rPr lang="zh-TW" altLang="en-US" sz="1000" dirty="0">
                <a:solidFill>
                  <a:srgbClr val="002060"/>
                </a:solidFill>
                <a:sym typeface="Wingdings" panose="05000000000000000000" pitchFamily="2" charset="2"/>
              </a:rPr>
              <a:t>訊</a:t>
            </a:r>
            <a:r>
              <a:rPr lang="zh-TW" altLang="en-US" sz="1000" dirty="0" smtClean="0">
                <a:solidFill>
                  <a:srgbClr val="002060"/>
                </a:solidFill>
              </a:rPr>
              <a:t>；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良率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List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；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測試結果細項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方波圖、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以及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數量。</a:t>
            </a:r>
            <a:r>
              <a:rPr lang="en-US" altLang="zh-TW" sz="1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)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5" name="圓角矩形圖說文字 24"/>
          <p:cNvSpPr/>
          <p:nvPr/>
        </p:nvSpPr>
        <p:spPr>
          <a:xfrm>
            <a:off x="6557539" y="1873544"/>
            <a:ext cx="2462364" cy="703401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測試結果統計資訊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四分位數分佈、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資料表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可回查</a:t>
            </a:r>
            <a:r>
              <a:rPr lang="en-US" altLang="zh-TW" sz="1000" dirty="0" smtClean="0">
                <a:solidFill>
                  <a:srgbClr val="002060"/>
                </a:solidFill>
              </a:rPr>
              <a:t>MSN)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6557539" y="2933426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良率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List: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呈現選擇站別類型下所有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 &amp; Port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良率，快速觀察哪些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的良率比較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7" name="圓角矩形圖說文字 26"/>
          <p:cNvSpPr/>
          <p:nvPr/>
        </p:nvSpPr>
        <p:spPr>
          <a:xfrm>
            <a:off x="6557539" y="3643987"/>
            <a:ext cx="2462364" cy="593068"/>
          </a:xfrm>
          <a:prstGeom prst="wedgeRoundRectCallout">
            <a:avLst>
              <a:gd name="adj1" fmla="val -61282"/>
              <a:gd name="adj2" fmla="val -467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測試結果細項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查看測試結果細節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含時序分佈、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等資訊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1" y="429591"/>
            <a:ext cx="2928638" cy="291259"/>
          </a:xfrm>
          <a:prstGeom prst="homePlate">
            <a:avLst>
              <a:gd name="adj" fmla="val 346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2"/>
                </a:solidFill>
              </a:rPr>
              <a:t>Metrics dashboard (Cycle-time)</a:t>
            </a:r>
            <a:endParaRPr lang="zh-TW" altLang="en-US" b="1" dirty="0">
              <a:solidFill>
                <a:schemeClr val="tx2"/>
              </a:solidFill>
            </a:endParaRP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7119116" y="4569093"/>
            <a:ext cx="1180312" cy="4231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此頁同</a:t>
            </a:r>
            <a:r>
              <a:rPr lang="en-US" altLang="zh-TW" dirty="0" smtClean="0"/>
              <a:t>P.26</a:t>
            </a:r>
            <a:endParaRPr lang="zh-TW" altLang="en-US" dirty="0"/>
          </a:p>
        </p:txBody>
      </p:sp>
      <p:pic>
        <p:nvPicPr>
          <p:cNvPr id="28" name="圖片 2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" name="圖片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  <p:sp>
        <p:nvSpPr>
          <p:cNvPr id="21" name="五邊形 20"/>
          <p:cNvSpPr/>
          <p:nvPr/>
        </p:nvSpPr>
        <p:spPr>
          <a:xfrm>
            <a:off x="959161" y="992298"/>
            <a:ext cx="3133258" cy="433654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舉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>
                    <a:lumMod val="65000"/>
                  </a:schemeClr>
                </a:solidFill>
              </a:rPr>
              <a:t>Cpk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時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圖片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5448" y="1082313"/>
            <a:ext cx="243000" cy="253623"/>
          </a:xfrm>
          <a:prstGeom prst="rect">
            <a:avLst/>
          </a:prstGeom>
        </p:spPr>
      </p:pic>
      <p:sp>
        <p:nvSpPr>
          <p:cNvPr id="26" name="五邊形 25"/>
          <p:cNvSpPr/>
          <p:nvPr/>
        </p:nvSpPr>
        <p:spPr>
          <a:xfrm>
            <a:off x="959161" y="1727655"/>
            <a:ext cx="3133258" cy="433654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舉例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欲確認良率警戒情形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圖片 2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2813" y="1817670"/>
            <a:ext cx="243000" cy="253623"/>
          </a:xfrm>
          <a:prstGeom prst="rect">
            <a:avLst/>
          </a:prstGeom>
        </p:spPr>
      </p:pic>
      <p:sp>
        <p:nvSpPr>
          <p:cNvPr id="29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475056" y="1105828"/>
            <a:ext cx="2826326" cy="1604996"/>
          </a:xfrm>
          <a:prstGeom prst="roundRect">
            <a:avLst>
              <a:gd name="adj" fmla="val 1604"/>
            </a:avLst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1200" b="1" dirty="0" smtClean="0">
                <a:solidFill>
                  <a:srgbClr val="0000FF"/>
                </a:solidFill>
              </a:rPr>
              <a:t>Daily Report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75812"/>
            <a:ext cx="7430299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當收到</a:t>
            </a:r>
            <a:r>
              <a:rPr lang="en-US" altLang="zh-TW" sz="1000" dirty="0" smtClean="0">
                <a:solidFill>
                  <a:srgbClr val="002060"/>
                </a:solidFill>
              </a:rPr>
              <a:t>Daily report</a:t>
            </a:r>
            <a:r>
              <a:rPr lang="zh-TW" altLang="en-US" sz="1000" dirty="0" smtClean="0">
                <a:solidFill>
                  <a:srgbClr val="002060"/>
                </a:solidFill>
              </a:rPr>
              <a:t>出現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偏低的測項時，可利用系統協助觀察可能的問題點。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3101286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舉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>
                    <a:lumMod val="65000"/>
                  </a:schemeClr>
                </a:solidFill>
              </a:rPr>
              <a:t>Cpk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時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98" y="1342793"/>
            <a:ext cx="2692047" cy="129209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553246" y="1520533"/>
            <a:ext cx="671403" cy="35262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3659470" y="1171861"/>
            <a:ext cx="2794354" cy="1283173"/>
          </a:xfrm>
          <a:prstGeom prst="wedgeRoundRectCallout">
            <a:avLst>
              <a:gd name="adj1" fmla="val -65854"/>
              <a:gd name="adj2" fmla="val -87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77" y="1303247"/>
            <a:ext cx="2487604" cy="101941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129125" y="1935090"/>
            <a:ext cx="985795" cy="29614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75056" y="2817015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Heat-Map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query 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觀察長期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</a:t>
            </a:r>
            <a:r>
              <a:rPr lang="zh-TW" altLang="en-US" sz="1000" dirty="0" smtClean="0">
                <a:solidFill>
                  <a:srgbClr val="002060"/>
                </a:solidFill>
              </a:rPr>
              <a:t>比較同類型測項的趨勢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6" y="3140180"/>
            <a:ext cx="2243644" cy="144443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24353" y="3468837"/>
            <a:ext cx="2109342" cy="14307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734" y="3140180"/>
            <a:ext cx="3944944" cy="1577118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7135324" y="3246371"/>
            <a:ext cx="1912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zh-TW" altLang="en-US" sz="1000" dirty="0" smtClean="0">
                <a:solidFill>
                  <a:srgbClr val="0070C0"/>
                </a:solidFill>
              </a:rPr>
              <a:t>此例發現</a:t>
            </a:r>
            <a:r>
              <a:rPr lang="en-US" altLang="zh-TW" sz="1000" dirty="0" smtClean="0">
                <a:solidFill>
                  <a:srgbClr val="0070C0"/>
                </a:solidFill>
              </a:rPr>
              <a:t>CH8568QE</a:t>
            </a:r>
            <a:r>
              <a:rPr lang="zh-TW" altLang="en-US" sz="1000" dirty="0" smtClean="0">
                <a:solidFill>
                  <a:srgbClr val="0070C0"/>
                </a:solidFill>
              </a:rPr>
              <a:t>此測項</a:t>
            </a:r>
            <a:r>
              <a:rPr lang="en-US" altLang="zh-TW" sz="1000" dirty="0" smtClean="0">
                <a:solidFill>
                  <a:srgbClr val="0070C0"/>
                </a:solidFill>
              </a:rPr>
              <a:t>CMTS3_DS24</a:t>
            </a:r>
            <a:r>
              <a:rPr lang="zh-TW" altLang="en-US" sz="1000" dirty="0" smtClean="0">
                <a:solidFill>
                  <a:srgbClr val="0070C0"/>
                </a:solidFill>
              </a:rPr>
              <a:t>長期</a:t>
            </a:r>
            <a:r>
              <a:rPr lang="en-US" altLang="zh-TW" sz="1000" dirty="0" err="1" smtClean="0">
                <a:solidFill>
                  <a:srgbClr val="0070C0"/>
                </a:solidFill>
              </a:rPr>
              <a:t>Cpk</a:t>
            </a:r>
            <a:r>
              <a:rPr lang="zh-TW" altLang="en-US" sz="1000" dirty="0" smtClean="0">
                <a:solidFill>
                  <a:srgbClr val="0070C0"/>
                </a:solidFill>
              </a:rPr>
              <a:t>都偏低，但同類型測項有高有低。</a:t>
            </a:r>
            <a:endParaRPr lang="en-US" altLang="zh-TW" sz="1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進入長期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，發現可能有問題的是偏移造成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3101286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案例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>
                    <a:lumMod val="65000"/>
                  </a:schemeClr>
                </a:solidFill>
              </a:rPr>
              <a:t>Cpk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時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6" y="961741"/>
            <a:ext cx="2243644" cy="14444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4353" y="1435418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5056" y="2823416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solidFill>
                  <a:srgbClr val="002060"/>
                </a:solidFill>
              </a:rPr>
              <a:t>4</a:t>
            </a:r>
            <a:r>
              <a:rPr lang="en-US" altLang="zh-TW" sz="1000" dirty="0" smtClean="0">
                <a:solidFill>
                  <a:srgbClr val="002060"/>
                </a:solidFill>
              </a:rPr>
              <a:t>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進入短期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資訊查詢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，選擇出現警戒的那一天，確定測試數值分佈偏上限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14" y="967117"/>
            <a:ext cx="5104370" cy="19033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946196" y="1534415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942472" y="2198678"/>
            <a:ext cx="825932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693570" y="1511178"/>
            <a:ext cx="876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穩定度正常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3693570" y="2190833"/>
            <a:ext cx="126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偏</a:t>
            </a:r>
            <a:r>
              <a:rPr lang="zh-TW" altLang="en-US" sz="1000" dirty="0">
                <a:solidFill>
                  <a:srgbClr val="FFFF00"/>
                </a:solidFill>
              </a:rPr>
              <a:t>移</a:t>
            </a:r>
            <a:r>
              <a:rPr lang="zh-TW" altLang="en-US" sz="1000" dirty="0" smtClean="0">
                <a:solidFill>
                  <a:srgbClr val="FFFF00"/>
                </a:solidFill>
              </a:rPr>
              <a:t>指標出現警戒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6" y="3142020"/>
            <a:ext cx="2243644" cy="144443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24353" y="3745813"/>
            <a:ext cx="2135720" cy="12481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646260" y="2425081"/>
            <a:ext cx="236593" cy="2365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014" y="3153065"/>
            <a:ext cx="5104370" cy="190615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653267" y="3745813"/>
            <a:ext cx="1421418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4582392" y="3983029"/>
            <a:ext cx="848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數值偏上限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45560" y="3745813"/>
            <a:ext cx="1828264" cy="6182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6081606" y="4173718"/>
            <a:ext cx="16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rgbClr val="FFFF00"/>
                </a:solidFill>
              </a:rPr>
              <a:t>長期平均亦普遍偏上限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679902"/>
            <a:ext cx="26262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進一步想觀察是哪些站或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的偏移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3101286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案例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當收到日報出現異常</a:t>
            </a:r>
            <a:r>
              <a:rPr lang="en-US" altLang="zh-TW" b="1" dirty="0" err="1" smtClean="0">
                <a:solidFill>
                  <a:schemeClr val="bg1">
                    <a:lumMod val="65000"/>
                  </a:schemeClr>
                </a:solidFill>
              </a:rPr>
              <a:t>Cpk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時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6" y="1003067"/>
            <a:ext cx="2243644" cy="144443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29018" y="2000141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87" y="1003067"/>
            <a:ext cx="4744649" cy="1964280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169230" y="1242243"/>
            <a:ext cx="1415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偏低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473611" y="1242242"/>
            <a:ext cx="1694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r>
              <a:rPr lang="zh-TW" altLang="en-US" sz="1000" dirty="0" smtClean="0">
                <a:solidFill>
                  <a:srgbClr val="FFFF00"/>
                </a:solidFill>
              </a:rPr>
              <a:t> </a:t>
            </a:r>
            <a:r>
              <a:rPr lang="en-US" altLang="zh-TW" sz="1000" dirty="0" err="1" smtClean="0">
                <a:solidFill>
                  <a:srgbClr val="FFFF00"/>
                </a:solidFill>
              </a:rPr>
              <a:t>Cpk</a:t>
            </a:r>
            <a:r>
              <a:rPr lang="zh-TW" altLang="en-US" sz="1000" dirty="0" smtClean="0">
                <a:solidFill>
                  <a:srgbClr val="FFFF00"/>
                </a:solidFill>
              </a:rPr>
              <a:t>中間偏警戒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483874" y="714547"/>
            <a:ext cx="382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相較於</a:t>
            </a:r>
            <a:r>
              <a:rPr lang="en-US" altLang="zh-TW" sz="1000" dirty="0" smtClean="0">
                <a:solidFill>
                  <a:srgbClr val="002060"/>
                </a:solidFill>
              </a:rPr>
              <a:t>Func#2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 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6" y="3120017"/>
            <a:ext cx="4744650" cy="156006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29017" y="2149633"/>
            <a:ext cx="2015955" cy="12280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657289" y="4060493"/>
            <a:ext cx="961946" cy="5946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629066" y="3727938"/>
            <a:ext cx="1959644" cy="62361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3629066" y="4351552"/>
            <a:ext cx="1959644" cy="257182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38640"/>
          <a:stretch/>
        </p:blipFill>
        <p:spPr>
          <a:xfrm>
            <a:off x="5598541" y="3249564"/>
            <a:ext cx="1304458" cy="832663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5598541" y="3289630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FUNC#1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/>
          <a:srcRect l="36646"/>
          <a:stretch/>
        </p:blipFill>
        <p:spPr>
          <a:xfrm>
            <a:off x="7559060" y="3249564"/>
            <a:ext cx="1317895" cy="81092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/>
          <a:srcRect l="37762"/>
          <a:stretch/>
        </p:blipFill>
        <p:spPr>
          <a:xfrm>
            <a:off x="5601498" y="4214654"/>
            <a:ext cx="1304458" cy="821932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598541" y="4754636"/>
            <a:ext cx="76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rgbClr val="FFFF00"/>
                </a:solidFill>
              </a:rPr>
              <a:t>FUNC#2</a:t>
            </a:r>
            <a:endParaRPr lang="zh-TW" altLang="en-US" sz="1000" dirty="0">
              <a:solidFill>
                <a:srgbClr val="FFFF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15172" y="2986814"/>
            <a:ext cx="1871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Func#1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zh-TW" altLang="en-US" sz="1000" dirty="0">
                <a:solidFill>
                  <a:srgbClr val="002060"/>
                </a:solidFill>
              </a:rPr>
              <a:t>精</a:t>
            </a:r>
            <a:r>
              <a:rPr lang="zh-TW" altLang="en-US" sz="1000" dirty="0" smtClean="0">
                <a:solidFill>
                  <a:srgbClr val="002060"/>
                </a:solidFill>
              </a:rPr>
              <a:t>準度偏低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350889" y="2986814"/>
            <a:ext cx="17342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000" dirty="0" smtClean="0">
                <a:solidFill>
                  <a:srgbClr val="002060"/>
                </a:solidFill>
              </a:rPr>
              <a:t>觀察各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皆有上偏的現象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976297" y="3680368"/>
            <a:ext cx="545506" cy="13025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168129" y="4214654"/>
            <a:ext cx="1898758" cy="587545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建議可針對</a:t>
            </a:r>
            <a:r>
              <a:rPr lang="en-US" altLang="zh-TW" sz="1000" dirty="0" smtClean="0">
                <a:solidFill>
                  <a:srgbClr val="0000FF"/>
                </a:solidFill>
              </a:rPr>
              <a:t>FUNC#1</a:t>
            </a:r>
            <a:r>
              <a:rPr lang="zh-TW" altLang="en-US" sz="1000" dirty="0" smtClean="0">
                <a:solidFill>
                  <a:srgbClr val="0000FF"/>
                </a:solidFill>
              </a:rPr>
              <a:t>站各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進行校準動作來解決偏移問題。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54" name="圖片 5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7984" y="409427"/>
            <a:ext cx="335889" cy="3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475057" y="2634967"/>
            <a:ext cx="4962058" cy="2143932"/>
            <a:chOff x="475057" y="2391979"/>
            <a:chExt cx="4962058" cy="21439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057" y="2391979"/>
              <a:ext cx="4962058" cy="2143932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64" y="2702070"/>
              <a:ext cx="994566" cy="630700"/>
            </a:xfrm>
            <a:prstGeom prst="rect">
              <a:avLst/>
            </a:prstGeom>
          </p:spPr>
        </p:pic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1.</a:t>
            </a:r>
            <a:r>
              <a:rPr lang="zh-TW" altLang="en-US" sz="1000" dirty="0" smtClean="0">
                <a:solidFill>
                  <a:srgbClr val="002060"/>
                </a:solidFill>
              </a:rPr>
              <a:t> 當觀察到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良率位於警戒值，可點選進入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總表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557761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舉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欲確認良率警戒情形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29" y="1026585"/>
            <a:ext cx="2711285" cy="118810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77609" y="1321978"/>
            <a:ext cx="611111" cy="186782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475056" y="2291323"/>
            <a:ext cx="74302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2.</a:t>
            </a:r>
            <a:r>
              <a:rPr lang="zh-TW" altLang="en-US" sz="1000" dirty="0" smtClean="0">
                <a:solidFill>
                  <a:srgbClr val="002060"/>
                </a:solidFill>
              </a:rPr>
              <a:t> 觀察可能造成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偏低的站別為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站，並點選指標圖樣進入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307252" y="3151276"/>
            <a:ext cx="3633151" cy="33367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84" y="3151276"/>
            <a:ext cx="1718543" cy="108980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6082557" y="3575757"/>
            <a:ext cx="1512930" cy="14809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306941" y="2921527"/>
            <a:ext cx="1000311" cy="67776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30907" y="2921526"/>
            <a:ext cx="742721" cy="67861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435868" y="3417262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-77292" y="3278029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662539" y="4401762"/>
            <a:ext cx="3163407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800" dirty="0" smtClean="0">
                <a:solidFill>
                  <a:schemeClr val="bg1"/>
                </a:solidFill>
              </a:rPr>
              <a:t>※FPY</a:t>
            </a:r>
            <a:r>
              <a:rPr lang="zh-TW" altLang="en-US" sz="800" dirty="0">
                <a:solidFill>
                  <a:schemeClr val="bg1"/>
                </a:solidFill>
              </a:rPr>
              <a:t>受</a:t>
            </a:r>
            <a:r>
              <a:rPr lang="zh-TW" altLang="en-US" sz="800" dirty="0" smtClean="0">
                <a:solidFill>
                  <a:schemeClr val="bg1"/>
                </a:solidFill>
              </a:rPr>
              <a:t>各生產測試站的良率影響，需要找尋影響的</a:t>
            </a:r>
            <a:r>
              <a:rPr lang="en-US" altLang="zh-TW" sz="800" dirty="0" smtClean="0">
                <a:solidFill>
                  <a:schemeClr val="bg1"/>
                </a:solidFill>
              </a:rPr>
              <a:t>Station-Type</a:t>
            </a:r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435868" y="1404667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-77292" y="1265434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2519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43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3-1.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，先觀察上半部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良率列表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，找尋當天有生產良率的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endParaRPr lang="en-US" altLang="zh-TW" sz="1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3-2.</a:t>
            </a:r>
            <a:r>
              <a:rPr lang="zh-TW" altLang="en-US" sz="1000" dirty="0" smtClean="0">
                <a:solidFill>
                  <a:srgbClr val="002060"/>
                </a:solidFill>
              </a:rPr>
              <a:t> 查詢選單選擇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，在下半部會出現選擇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的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良率、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</a:t>
            </a:r>
            <a:endParaRPr lang="en-US" altLang="zh-TW" sz="1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3-3.</a:t>
            </a:r>
            <a:r>
              <a:rPr lang="zh-TW" altLang="en-US" sz="1000" dirty="0" smtClean="0">
                <a:solidFill>
                  <a:srgbClr val="002060"/>
                </a:solidFill>
              </a:rPr>
              <a:t> 確認哪些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Model</a:t>
            </a:r>
            <a:r>
              <a:rPr lang="zh-TW" altLang="en-US" sz="1000" dirty="0" smtClean="0">
                <a:solidFill>
                  <a:srgbClr val="002060"/>
                </a:solidFill>
              </a:rPr>
              <a:t>有在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生產，發現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CH7465CE</a:t>
            </a:r>
            <a:r>
              <a:rPr lang="zh-TW" altLang="en-US" sz="1000" dirty="0" smtClean="0">
                <a:solidFill>
                  <a:srgbClr val="002060"/>
                </a:solidFill>
              </a:rPr>
              <a:t>在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Func</a:t>
            </a:r>
            <a:r>
              <a:rPr lang="zh-TW" altLang="en-US" sz="1000" dirty="0" smtClean="0">
                <a:solidFill>
                  <a:srgbClr val="002060"/>
                </a:solidFill>
              </a:rPr>
              <a:t>有生產，且良率為</a:t>
            </a:r>
            <a:r>
              <a:rPr lang="en-US" altLang="zh-TW" sz="1000" dirty="0" smtClean="0">
                <a:solidFill>
                  <a:srgbClr val="002060"/>
                </a:solidFill>
              </a:rPr>
              <a:t>61.9%</a:t>
            </a:r>
            <a:r>
              <a:rPr lang="zh-TW" altLang="en-US" sz="1000" dirty="0" smtClean="0">
                <a:solidFill>
                  <a:srgbClr val="002060"/>
                </a:solidFill>
              </a:rPr>
              <a:t>，主要貢獻了</a:t>
            </a:r>
            <a:r>
              <a:rPr lang="en-US" altLang="zh-TW" sz="1000" dirty="0" smtClean="0">
                <a:solidFill>
                  <a:srgbClr val="002060"/>
                </a:solidFill>
              </a:rPr>
              <a:t>896</a:t>
            </a:r>
            <a:r>
              <a:rPr lang="zh-TW" altLang="en-US" sz="1000" dirty="0" smtClean="0">
                <a:solidFill>
                  <a:srgbClr val="002060"/>
                </a:solidFill>
              </a:rPr>
              <a:t>個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</a:p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3-4.</a:t>
            </a:r>
            <a:r>
              <a:rPr lang="zh-TW" altLang="en-US" sz="1000" dirty="0" smtClean="0">
                <a:solidFill>
                  <a:srgbClr val="002060"/>
                </a:solidFill>
              </a:rPr>
              <a:t> 點選</a:t>
            </a:r>
            <a:r>
              <a:rPr lang="en-US" altLang="zh-TW" sz="1000" dirty="0" smtClean="0">
                <a:solidFill>
                  <a:srgbClr val="002060"/>
                </a:solidFill>
              </a:rPr>
              <a:t>Station-Type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良率圖示，進入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557761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案例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欲確認良率警戒情形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43363" y="1891227"/>
            <a:ext cx="5793336" cy="2264617"/>
            <a:chOff x="690596" y="1047822"/>
            <a:chExt cx="5793336" cy="226461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596" y="1047822"/>
              <a:ext cx="5774148" cy="2264617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731445" y="1489180"/>
              <a:ext cx="5675749" cy="67776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04966" y="1933909"/>
              <a:ext cx="1178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rgbClr val="FFFF00"/>
                  </a:solidFill>
                </a:rPr>
                <a:t>各</a:t>
              </a:r>
              <a:r>
                <a:rPr lang="en-US" altLang="zh-TW" sz="1000" dirty="0" smtClean="0">
                  <a:solidFill>
                    <a:srgbClr val="FFFF00"/>
                  </a:solidFill>
                </a:rPr>
                <a:t>Model</a:t>
              </a:r>
              <a:r>
                <a:rPr lang="zh-TW" altLang="en-US" sz="1000" dirty="0" smtClean="0">
                  <a:solidFill>
                    <a:srgbClr val="FFFF00"/>
                  </a:solidFill>
                </a:rPr>
                <a:t>良率列表</a:t>
              </a:r>
              <a:endParaRPr lang="zh-TW" altLang="en-US" sz="1000" dirty="0">
                <a:solidFill>
                  <a:srgbClr val="FFFF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31445" y="2269418"/>
              <a:ext cx="758452" cy="99878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71057" y="1059689"/>
              <a:ext cx="842644" cy="9835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" name="直線單箭頭接點 30"/>
          <p:cNvCxnSpPr/>
          <p:nvPr/>
        </p:nvCxnSpPr>
        <p:spPr>
          <a:xfrm flipV="1">
            <a:off x="1565651" y="3296305"/>
            <a:ext cx="171555" cy="414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52491" y="3157072"/>
            <a:ext cx="63172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b="1" dirty="0" smtClean="0">
                <a:solidFill>
                  <a:schemeClr val="tx2"/>
                </a:solidFill>
              </a:rPr>
              <a:t>Click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2607448" y="184600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643886" y="216780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381915" y="3226560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3-3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931801" y="3155419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chemeClr val="tx2"/>
                </a:solidFill>
              </a:rPr>
              <a:t>3-4</a:t>
            </a:r>
            <a:endParaRPr lang="zh-TW" altLang="en-US" sz="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use-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5056" y="724657"/>
            <a:ext cx="7765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4.</a:t>
            </a:r>
            <a:r>
              <a:rPr lang="zh-TW" altLang="en-US" sz="1000" dirty="0" smtClean="0">
                <a:solidFill>
                  <a:srgbClr val="002060"/>
                </a:solidFill>
              </a:rPr>
              <a:t> 進入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介面，主要用來查詢哪些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的良率偏低</a:t>
            </a:r>
            <a:r>
              <a:rPr lang="en-US" altLang="zh-TW" sz="1000" dirty="0" smtClean="0">
                <a:solidFill>
                  <a:srgbClr val="002060"/>
                </a:solidFill>
              </a:rPr>
              <a:t>(Fail</a:t>
            </a:r>
            <a:r>
              <a:rPr lang="zh-TW" altLang="en-US" sz="1000" dirty="0" smtClean="0">
                <a:solidFill>
                  <a:srgbClr val="002060"/>
                </a:solidFill>
              </a:rPr>
              <a:t>數量較多</a:t>
            </a:r>
            <a:r>
              <a:rPr lang="en-US" altLang="zh-TW" sz="1000" dirty="0" smtClean="0">
                <a:solidFill>
                  <a:srgbClr val="002060"/>
                </a:solidFill>
              </a:rPr>
              <a:t>)</a:t>
            </a:r>
            <a:r>
              <a:rPr lang="zh-TW" altLang="en-US" sz="1000" dirty="0" smtClean="0">
                <a:solidFill>
                  <a:srgbClr val="002060"/>
                </a:solidFill>
              </a:rPr>
              <a:t>，以下以</a:t>
            </a:r>
            <a:r>
              <a:rPr lang="en-US" altLang="zh-TW" sz="1000" dirty="0" smtClean="0">
                <a:solidFill>
                  <a:srgbClr val="002060"/>
                </a:solidFill>
              </a:rPr>
              <a:t>CBN-FUNC#6</a:t>
            </a:r>
            <a:r>
              <a:rPr lang="zh-TW" altLang="en-US" sz="1000" dirty="0" smtClean="0">
                <a:solidFill>
                  <a:srgbClr val="002060"/>
                </a:solidFill>
              </a:rPr>
              <a:t>為例，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Port#8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 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良率有偏低情形。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557761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案例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欲確認良率警戒情形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3" y="1392041"/>
            <a:ext cx="6368828" cy="299183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27727" y="3146047"/>
            <a:ext cx="6304883" cy="120214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9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use: For example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49381" y="987699"/>
            <a:ext cx="3026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5-1.</a:t>
            </a:r>
            <a:r>
              <a:rPr lang="zh-TW" altLang="en-US" sz="1000" dirty="0" smtClean="0">
                <a:solidFill>
                  <a:srgbClr val="002060"/>
                </a:solidFill>
              </a:rPr>
              <a:t> 同樣在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介面，選擇</a:t>
            </a:r>
            <a:r>
              <a:rPr lang="en-US" altLang="zh-TW" sz="1000" dirty="0">
                <a:solidFill>
                  <a:srgbClr val="002060"/>
                </a:solidFill>
              </a:rPr>
              <a:t>Port#8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Port#10</a:t>
            </a:r>
            <a:r>
              <a:rPr lang="zh-TW" altLang="en-US" sz="1000" dirty="0">
                <a:solidFill>
                  <a:srgbClr val="002060"/>
                </a:solidFill>
              </a:rPr>
              <a:t>、</a:t>
            </a:r>
            <a:r>
              <a:rPr lang="en-US" altLang="zh-TW" sz="1000" dirty="0">
                <a:solidFill>
                  <a:srgbClr val="002060"/>
                </a:solidFill>
              </a:rPr>
              <a:t>Port#13</a:t>
            </a:r>
            <a:r>
              <a:rPr lang="zh-TW" altLang="en-US" sz="1000" dirty="0">
                <a:solidFill>
                  <a:srgbClr val="002060"/>
                </a:solidFill>
              </a:rPr>
              <a:t> </a:t>
            </a:r>
            <a:r>
              <a:rPr lang="en-US" altLang="zh-TW" sz="1000" dirty="0">
                <a:solidFill>
                  <a:srgbClr val="002060"/>
                </a:solidFill>
              </a:rPr>
              <a:t>&amp; Port#15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sp>
        <p:nvSpPr>
          <p:cNvPr id="21" name="五邊形 20"/>
          <p:cNvSpPr/>
          <p:nvPr/>
        </p:nvSpPr>
        <p:spPr>
          <a:xfrm>
            <a:off x="1" y="429591"/>
            <a:ext cx="2557761" cy="291259"/>
          </a:xfrm>
          <a:prstGeom prst="homePlate">
            <a:avLst>
              <a:gd name="adj" fmla="val 34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案例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TW" altLang="en-US" b="1" dirty="0" smtClean="0">
                <a:solidFill>
                  <a:schemeClr val="bg1">
                    <a:lumMod val="65000"/>
                  </a:schemeClr>
                </a:solidFill>
              </a:rPr>
              <a:t> 欲確認良率警戒情形</a:t>
            </a:r>
            <a:endParaRPr lang="zh-TW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81808" y="919085"/>
            <a:ext cx="5543950" cy="3637161"/>
            <a:chOff x="249381" y="1150441"/>
            <a:chExt cx="5543950" cy="36371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381" y="1150441"/>
              <a:ext cx="5543950" cy="239056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381" y="3049143"/>
              <a:ext cx="5543950" cy="1738459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249381" y="1478910"/>
            <a:ext cx="30269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5-2.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r>
              <a:rPr lang="zh-TW" altLang="en-US" sz="1000" dirty="0" smtClean="0">
                <a:solidFill>
                  <a:srgbClr val="002060"/>
                </a:solidFill>
              </a:rPr>
              <a:t>下方為各</a:t>
            </a:r>
            <a:r>
              <a:rPr lang="en-US" altLang="zh-TW" sz="1000" dirty="0" smtClean="0">
                <a:solidFill>
                  <a:srgbClr val="002060"/>
                </a:solidFill>
              </a:rPr>
              <a:t>Port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測試結果方波圖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</a:t>
            </a:r>
            <a:r>
              <a:rPr lang="en-US" altLang="zh-TW" sz="1000" dirty="0" smtClean="0">
                <a:solidFill>
                  <a:srgbClr val="002060"/>
                </a:solidFill>
              </a:rPr>
              <a:t>Cycle-time/Idle-time</a:t>
            </a:r>
            <a:r>
              <a:rPr lang="zh-TW" altLang="en-US" sz="1000" dirty="0" smtClean="0">
                <a:solidFill>
                  <a:srgbClr val="002060"/>
                </a:solidFill>
              </a:rPr>
              <a:t>。其中發現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Port#15</a:t>
            </a:r>
            <a:r>
              <a:rPr lang="zh-TW" altLang="en-US" sz="1000" dirty="0" smtClean="0">
                <a:solidFill>
                  <a:srgbClr val="002060"/>
                </a:solidFill>
              </a:rPr>
              <a:t>測試數量較少，可忽略不看。</a:t>
            </a:r>
            <a:endParaRPr lang="en-US" altLang="zh-TW" sz="1000" dirty="0" smtClean="0">
              <a:solidFill>
                <a:srgbClr val="00206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4" y="3022041"/>
            <a:ext cx="2477197" cy="63116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49381" y="2201079"/>
            <a:ext cx="3026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 smtClean="0">
                <a:solidFill>
                  <a:srgbClr val="002060"/>
                </a:solidFill>
              </a:rPr>
              <a:t>5-3.</a:t>
            </a:r>
            <a:r>
              <a:rPr lang="zh-TW" altLang="en-US" sz="1000" dirty="0" smtClean="0">
                <a:solidFill>
                  <a:srgbClr val="002060"/>
                </a:solidFill>
              </a:rPr>
              <a:t> 其中</a:t>
            </a:r>
            <a:r>
              <a:rPr lang="en-US" altLang="zh-TW" sz="1000" dirty="0" smtClean="0">
                <a:solidFill>
                  <a:srgbClr val="002060"/>
                </a:solidFill>
              </a:rPr>
              <a:t>Port#10</a:t>
            </a:r>
            <a:r>
              <a:rPr lang="zh-TW" altLang="en-US" sz="1000" dirty="0" smtClean="0">
                <a:solidFill>
                  <a:srgbClr val="002060"/>
                </a:solidFill>
              </a:rPr>
              <a:t>有出現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集中性，拉出範圍後觀察可確定此時段測試出現批量</a:t>
            </a:r>
            <a:r>
              <a:rPr lang="en-US" altLang="zh-TW" sz="1000" dirty="0" smtClean="0">
                <a:solidFill>
                  <a:srgbClr val="002060"/>
                </a:solidFill>
              </a:rPr>
              <a:t>FAIL</a:t>
            </a:r>
            <a:r>
              <a:rPr lang="zh-TW" altLang="en-US" sz="1000" dirty="0" smtClean="0">
                <a:solidFill>
                  <a:srgbClr val="002060"/>
                </a:solidFill>
              </a:rPr>
              <a:t>，可進一步向工廠確認此時段是否出現問題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做了什麼調整來解決</a:t>
            </a:r>
            <a:r>
              <a:rPr lang="en-US" altLang="zh-TW" sz="1000" dirty="0" smtClean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5" name="矩形 14"/>
          <p:cNvSpPr/>
          <p:nvPr/>
        </p:nvSpPr>
        <p:spPr>
          <a:xfrm>
            <a:off x="4254763" y="3337623"/>
            <a:ext cx="182955" cy="29539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endCxn id="8" idx="3"/>
          </p:cNvCxnSpPr>
          <p:nvPr/>
        </p:nvCxnSpPr>
        <p:spPr>
          <a:xfrm flipH="1" flipV="1">
            <a:off x="3178851" y="3337623"/>
            <a:ext cx="1041458" cy="20487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37717" y="932261"/>
            <a:ext cx="1541052" cy="9084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921219" y="883594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5-1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07151" y="2766389"/>
            <a:ext cx="5500255" cy="176085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381808" y="2563137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5-2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52726" y="3297458"/>
            <a:ext cx="377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FF00"/>
                </a:solidFill>
              </a:rPr>
              <a:t>5-3</a:t>
            </a:r>
            <a:endParaRPr lang="zh-TW" altLang="en-US" sz="800" b="1" dirty="0">
              <a:solidFill>
                <a:srgbClr val="FFFF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9502" y="3923692"/>
            <a:ext cx="2946870" cy="746654"/>
          </a:xfrm>
          <a:prstGeom prst="rect">
            <a:avLst/>
          </a:prstGeom>
          <a:solidFill>
            <a:srgbClr val="FF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 smtClean="0">
                <a:solidFill>
                  <a:srgbClr val="0000FF"/>
                </a:solidFill>
              </a:rPr>
              <a:t>結論：</a:t>
            </a:r>
            <a:endParaRPr lang="en-US" altLang="zh-TW" sz="1000" dirty="0" smtClean="0">
              <a:solidFill>
                <a:srgbClr val="0000FF"/>
              </a:solidFill>
            </a:endParaRPr>
          </a:p>
          <a:p>
            <a:r>
              <a:rPr lang="zh-TW" altLang="en-US" sz="1000" dirty="0" smtClean="0">
                <a:solidFill>
                  <a:srgbClr val="0000FF"/>
                </a:solidFill>
              </a:rPr>
              <a:t>可藉由觀察</a:t>
            </a:r>
            <a:r>
              <a:rPr lang="en-US" altLang="zh-TW" sz="1000" dirty="0" smtClean="0">
                <a:solidFill>
                  <a:srgbClr val="0000FF"/>
                </a:solidFill>
              </a:rPr>
              <a:t>FAIL</a:t>
            </a:r>
            <a:r>
              <a:rPr lang="zh-TW" altLang="en-US" sz="1000" dirty="0" smtClean="0">
                <a:solidFill>
                  <a:srgbClr val="0000FF"/>
                </a:solidFill>
              </a:rPr>
              <a:t>是否有</a:t>
            </a:r>
            <a:r>
              <a:rPr lang="en-US" altLang="zh-TW" sz="1000" dirty="0" smtClean="0">
                <a:solidFill>
                  <a:srgbClr val="0000FF"/>
                </a:solidFill>
              </a:rPr>
              <a:t>Port</a:t>
            </a:r>
            <a:r>
              <a:rPr lang="zh-TW" altLang="en-US" sz="1000" dirty="0" smtClean="0">
                <a:solidFill>
                  <a:srgbClr val="0000FF"/>
                </a:solidFill>
              </a:rPr>
              <a:t>集中性、時間集中性或時間週期性，來取得更多資料</a:t>
            </a:r>
            <a:r>
              <a:rPr lang="en-US" altLang="zh-TW" sz="1000" dirty="0" smtClean="0">
                <a:solidFill>
                  <a:srgbClr val="0000FF"/>
                </a:solidFill>
              </a:rPr>
              <a:t>(e.g. </a:t>
            </a:r>
            <a:r>
              <a:rPr lang="zh-TW" altLang="en-US" sz="1000" dirty="0" smtClean="0">
                <a:solidFill>
                  <a:srgbClr val="0000FF"/>
                </a:solidFill>
              </a:rPr>
              <a:t>統計工廠解決方法歸類或設備</a:t>
            </a:r>
            <a:r>
              <a:rPr lang="en-US" altLang="zh-TW" sz="1000" dirty="0" smtClean="0">
                <a:solidFill>
                  <a:srgbClr val="0000FF"/>
                </a:solidFill>
              </a:rPr>
              <a:t>leverage)</a:t>
            </a:r>
            <a:r>
              <a:rPr lang="zh-TW" altLang="en-US" sz="1000" dirty="0" smtClean="0">
                <a:solidFill>
                  <a:srgbClr val="0000FF"/>
                </a:solidFill>
              </a:rPr>
              <a:t>以幫助後續分析。</a:t>
            </a:r>
            <a:endParaRPr lang="en-US" altLang="zh-TW" sz="1000" dirty="0" smtClean="0">
              <a:solidFill>
                <a:srgbClr val="0000FF"/>
              </a:solidFill>
            </a:endParaRPr>
          </a:p>
        </p:txBody>
      </p:sp>
      <p:pic>
        <p:nvPicPr>
          <p:cNvPr id="29" name="圖片 2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8565" y="407119"/>
            <a:ext cx="335889" cy="3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structure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2935032" cy="291259"/>
          </a:xfrm>
          <a:prstGeom prst="homePlate">
            <a:avLst>
              <a:gd name="adj" fmla="val 3463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</a:rPr>
              <a:t>主頁簡介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91" y="1467454"/>
            <a:ext cx="6290037" cy="2477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32347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242987" y="912670"/>
            <a:ext cx="1975871" cy="650153"/>
          </a:xfrm>
          <a:prstGeom prst="wedgeRoundRectCallout">
            <a:avLst>
              <a:gd name="adj1" fmla="val 31083"/>
              <a:gd name="adj2" fmla="val 77878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月報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週報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/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日報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統計數據可視化，並依照日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週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月定時發報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15893" y="1777645"/>
            <a:ext cx="2020632" cy="111902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2"/>
          <p:cNvSpPr/>
          <p:nvPr/>
        </p:nvSpPr>
        <p:spPr>
          <a:xfrm>
            <a:off x="3382641" y="776878"/>
            <a:ext cx="2131503" cy="650153"/>
          </a:xfrm>
          <a:prstGeom prst="wedgeRoundRectCallout">
            <a:avLst>
              <a:gd name="adj1" fmla="val 11018"/>
              <a:gd name="adj2" fmla="val 9951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統計彙整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Table: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包含</a:t>
            </a:r>
            <a:r>
              <a:rPr lang="en-US" altLang="zh-TW" sz="1000" dirty="0" smtClean="0">
                <a:solidFill>
                  <a:srgbClr val="002060"/>
                </a:solidFill>
              </a:rPr>
              <a:t>Lower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Higher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以及加權嚴重度</a:t>
            </a:r>
            <a:r>
              <a:rPr lang="en-US" altLang="zh-TW" sz="1000" dirty="0" smtClean="0">
                <a:solidFill>
                  <a:srgbClr val="002060"/>
                </a:solidFill>
              </a:rPr>
              <a:t>(Severity)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3560" y="1777645"/>
            <a:ext cx="2041360" cy="124690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圖說文字 14"/>
          <p:cNvSpPr/>
          <p:nvPr/>
        </p:nvSpPr>
        <p:spPr>
          <a:xfrm>
            <a:off x="6694443" y="748820"/>
            <a:ext cx="2131503" cy="650153"/>
          </a:xfrm>
          <a:prstGeom prst="wedgeRoundRectCallout">
            <a:avLst>
              <a:gd name="adj1" fmla="val -35181"/>
              <a:gd name="adj2" fmla="val 105417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err="1" smtClean="0">
                <a:solidFill>
                  <a:srgbClr val="0000FF"/>
                </a:solidFill>
              </a:rPr>
              <a:t>Cpk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查詢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dashboard: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包含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趨勢熱點圖、長</a:t>
            </a:r>
            <a:r>
              <a:rPr lang="en-US" altLang="zh-TW" sz="1000" dirty="0" smtClean="0">
                <a:solidFill>
                  <a:srgbClr val="002060"/>
                </a:solidFill>
              </a:rPr>
              <a:t>/</a:t>
            </a:r>
            <a:r>
              <a:rPr lang="zh-TW" altLang="en-US" sz="1000" dirty="0" smtClean="0">
                <a:solidFill>
                  <a:srgbClr val="002060"/>
                </a:solidFill>
              </a:rPr>
              <a:t>短期資訊、</a:t>
            </a:r>
            <a:r>
              <a:rPr lang="en-US" altLang="zh-TW" sz="1000" dirty="0" smtClean="0">
                <a:solidFill>
                  <a:srgbClr val="002060"/>
                </a:solidFill>
              </a:rPr>
              <a:t>Precision/Accuracy</a:t>
            </a:r>
            <a:r>
              <a:rPr lang="zh-TW" altLang="en-US" sz="1000" dirty="0" smtClean="0">
                <a:solidFill>
                  <a:srgbClr val="002060"/>
                </a:solidFill>
              </a:rPr>
              <a:t>比較以及不同</a:t>
            </a:r>
            <a:r>
              <a:rPr lang="en-US" altLang="zh-TW" sz="1000" dirty="0" smtClean="0">
                <a:solidFill>
                  <a:srgbClr val="002060"/>
                </a:solidFill>
              </a:rPr>
              <a:t>group</a:t>
            </a:r>
            <a:r>
              <a:rPr lang="zh-TW" altLang="en-US" sz="1000" dirty="0" smtClean="0">
                <a:solidFill>
                  <a:srgbClr val="002060"/>
                </a:solidFill>
              </a:rPr>
              <a:t>計算的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查詢表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242987" y="3985771"/>
            <a:ext cx="1774448" cy="458333"/>
          </a:xfrm>
          <a:prstGeom prst="wedgeRoundRectCallout">
            <a:avLst>
              <a:gd name="adj1" fmla="val 28170"/>
              <a:gd name="adj2" fmla="val -79486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FPY(first pass yield):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良率統計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查詢</a:t>
            </a:r>
            <a:r>
              <a:rPr lang="en-US" altLang="zh-TW" sz="1000" dirty="0" smtClean="0">
                <a:solidFill>
                  <a:srgbClr val="002060"/>
                </a:solidFill>
              </a:rPr>
              <a:t>dashboard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2347" y="3146048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2565755" y="4013829"/>
            <a:ext cx="1774448" cy="688626"/>
          </a:xfrm>
          <a:prstGeom prst="wedgeRoundRectCallout">
            <a:avLst>
              <a:gd name="adj1" fmla="val 27809"/>
              <a:gd name="adj2" fmla="val -100413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Cycle-time: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查詢機種於測試站測試情形</a:t>
            </a:r>
            <a:r>
              <a:rPr lang="en-US" altLang="zh-TW" sz="1000" dirty="0" smtClean="0">
                <a:solidFill>
                  <a:srgbClr val="002060"/>
                </a:solidFill>
              </a:rPr>
              <a:t>(</a:t>
            </a:r>
            <a:r>
              <a:rPr lang="zh-TW" altLang="en-US" sz="1000" dirty="0" smtClean="0">
                <a:solidFill>
                  <a:srgbClr val="002060"/>
                </a:solidFill>
              </a:rPr>
              <a:t>含測試時間、空閒時間以測試結果及</a:t>
            </a:r>
            <a:r>
              <a:rPr lang="en-US" altLang="zh-TW" sz="1000" dirty="0" smtClean="0">
                <a:solidFill>
                  <a:srgbClr val="002060"/>
                </a:solidFill>
              </a:rPr>
              <a:t>Pass/fail)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86188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551787" y="3154036"/>
            <a:ext cx="1502685" cy="6989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圖說文字 22"/>
          <p:cNvSpPr/>
          <p:nvPr/>
        </p:nvSpPr>
        <p:spPr>
          <a:xfrm>
            <a:off x="4537399" y="4013829"/>
            <a:ext cx="1774448" cy="688626"/>
          </a:xfrm>
          <a:prstGeom prst="wedgeRoundRectCallout">
            <a:avLst>
              <a:gd name="adj1" fmla="val -13632"/>
              <a:gd name="adj2" fmla="val -81841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WIP(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維修板狀況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):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可視化維修板每日數量及進出數量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2235" y="3154036"/>
            <a:ext cx="1502685" cy="72736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圖說文字 24"/>
          <p:cNvSpPr/>
          <p:nvPr/>
        </p:nvSpPr>
        <p:spPr>
          <a:xfrm>
            <a:off x="6694443" y="4013829"/>
            <a:ext cx="1867666" cy="688626"/>
          </a:xfrm>
          <a:prstGeom prst="wedgeRoundRectCallout">
            <a:avLst>
              <a:gd name="adj1" fmla="val -36335"/>
              <a:gd name="adj2" fmla="val -67912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Alarm dashboard: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含檢查資料有無進入偵測、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 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 smtClean="0">
                <a:solidFill>
                  <a:srgbClr val="002060"/>
                </a:solidFill>
              </a:rPr>
              <a:t>加權嚴重度偵測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26" name="圖片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2189" y="840528"/>
            <a:ext cx="243000" cy="253623"/>
          </a:xfrm>
          <a:prstGeom prst="rect">
            <a:avLst/>
          </a:prstGeom>
        </p:spPr>
      </p:pic>
      <p:pic>
        <p:nvPicPr>
          <p:cNvPr id="27" name="圖片 2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580" y="702492"/>
            <a:ext cx="243000" cy="253623"/>
          </a:xfrm>
          <a:prstGeom prst="rect">
            <a:avLst/>
          </a:prstGeom>
        </p:spPr>
      </p:pic>
      <p:pic>
        <p:nvPicPr>
          <p:cNvPr id="28" name="圖片 2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2946" y="702492"/>
            <a:ext cx="243000" cy="253623"/>
          </a:xfrm>
          <a:prstGeom prst="rect">
            <a:avLst/>
          </a:prstGeom>
        </p:spPr>
      </p:pic>
      <p:pic>
        <p:nvPicPr>
          <p:cNvPr id="29" name="圖片 2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7203" y="3963542"/>
            <a:ext cx="243000" cy="253623"/>
          </a:xfrm>
          <a:prstGeom prst="rect">
            <a:avLst/>
          </a:prstGeom>
        </p:spPr>
      </p:pic>
      <p:pic>
        <p:nvPicPr>
          <p:cNvPr id="30" name="圖片 2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5903" y="3956279"/>
            <a:ext cx="243000" cy="253623"/>
          </a:xfrm>
          <a:prstGeom prst="rect">
            <a:avLst/>
          </a:prstGeom>
        </p:spPr>
      </p:pic>
      <p:pic>
        <p:nvPicPr>
          <p:cNvPr id="31" name="圖片 30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939" y="3978758"/>
            <a:ext cx="243000" cy="253623"/>
          </a:xfrm>
          <a:prstGeom prst="rect">
            <a:avLst/>
          </a:prstGeom>
        </p:spPr>
      </p:pic>
      <p:sp>
        <p:nvSpPr>
          <p:cNvPr id="32" name="橢圓 31">
            <a:hlinkClick r:id="rId10" action="ppaction://hlinksldjump"/>
          </p:cNvPr>
          <p:cNvSpPr/>
          <p:nvPr/>
        </p:nvSpPr>
        <p:spPr>
          <a:xfrm>
            <a:off x="8290397" y="108341"/>
            <a:ext cx="585098" cy="5850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0397" y="3956279"/>
            <a:ext cx="243000" cy="253623"/>
          </a:xfrm>
          <a:prstGeom prst="rect">
            <a:avLst/>
          </a:prstGeom>
        </p:spPr>
      </p:pic>
      <p:pic>
        <p:nvPicPr>
          <p:cNvPr id="34" name="圖片 3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8276" y="127483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/>
          <p:cNvGrpSpPr/>
          <p:nvPr/>
        </p:nvGrpSpPr>
        <p:grpSpPr>
          <a:xfrm>
            <a:off x="2393862" y="1390234"/>
            <a:ext cx="3782657" cy="2239206"/>
            <a:chOff x="2621230" y="1761109"/>
            <a:chExt cx="3782657" cy="2239206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/>
            <a:srcRect l="280" t="22793" r="66644" b="28742"/>
            <a:stretch/>
          </p:blipFill>
          <p:spPr>
            <a:xfrm>
              <a:off x="2621230" y="1761109"/>
              <a:ext cx="3782657" cy="2239206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679091" y="2299459"/>
              <a:ext cx="3616568" cy="375243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79461" y="2712356"/>
              <a:ext cx="3632931" cy="165126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79090" y="2919278"/>
              <a:ext cx="3633301" cy="15643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五邊形 18"/>
          <p:cNvSpPr/>
          <p:nvPr/>
        </p:nvSpPr>
        <p:spPr>
          <a:xfrm>
            <a:off x="0" y="429591"/>
            <a:ext cx="3580868" cy="291259"/>
          </a:xfrm>
          <a:prstGeom prst="homePlate">
            <a:avLst>
              <a:gd name="adj" fmla="val 34632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Query dashboard list</a:t>
            </a:r>
            <a:r>
              <a:rPr lang="zh-TW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</a:rPr>
              <a:t>日報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週報</a:t>
            </a:r>
            <a:r>
              <a:rPr lang="en-US" altLang="zh-TW" b="1" dirty="0" smtClean="0">
                <a:solidFill>
                  <a:schemeClr val="bg1"/>
                </a:solidFill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</a:rPr>
              <a:t>月報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圓角矩形圖說文字 8"/>
          <p:cNvSpPr/>
          <p:nvPr/>
        </p:nvSpPr>
        <p:spPr>
          <a:xfrm>
            <a:off x="6291770" y="1498199"/>
            <a:ext cx="2461846" cy="692017"/>
          </a:xfrm>
          <a:prstGeom prst="wedgeRoundRectCallout">
            <a:avLst>
              <a:gd name="adj1" fmla="val -59030"/>
              <a:gd name="adj2" fmla="val 34127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 smtClean="0">
                <a:solidFill>
                  <a:srgbClr val="0000FF"/>
                </a:solidFill>
              </a:rPr>
              <a:t>日報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zh-TW" sz="1000" dirty="0" smtClean="0">
                <a:solidFill>
                  <a:srgbClr val="002060"/>
                </a:solidFill>
              </a:rPr>
              <a:t>Quality: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zh-TW" altLang="en-US" sz="1000" dirty="0">
                <a:solidFill>
                  <a:srgbClr val="002060"/>
                </a:solidFill>
              </a:rPr>
              <a:t>含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等統計資訊</a:t>
            </a:r>
            <a:endParaRPr lang="en-US" altLang="zh-TW" sz="1000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000" dirty="0" smtClean="0">
                <a:solidFill>
                  <a:srgbClr val="002060"/>
                </a:solidFill>
              </a:rPr>
              <a:t>Production:</a:t>
            </a:r>
            <a:r>
              <a:rPr lang="zh-TW" altLang="en-US" sz="1000" dirty="0" smtClean="0">
                <a:solidFill>
                  <a:srgbClr val="002060"/>
                </a:solidFill>
              </a:rPr>
              <a:t> 產能等資訊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30" name="圓角矩形圖說文字 29"/>
          <p:cNvSpPr/>
          <p:nvPr/>
        </p:nvSpPr>
        <p:spPr>
          <a:xfrm>
            <a:off x="6291770" y="2704834"/>
            <a:ext cx="2099238" cy="733686"/>
          </a:xfrm>
          <a:prstGeom prst="wedgeRoundRectCallout">
            <a:avLst>
              <a:gd name="adj1" fmla="val -59206"/>
              <a:gd name="adj2" fmla="val -63909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月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</a:t>
            </a:r>
            <a:r>
              <a:rPr lang="en-US" altLang="zh-TW" sz="1000" dirty="0" smtClean="0">
                <a:solidFill>
                  <a:srgbClr val="002060"/>
                </a:solidFill>
              </a:rPr>
              <a:t>monthly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等趨勢圖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sp>
        <p:nvSpPr>
          <p:cNvPr id="29" name="圓角矩形圖說文字 28"/>
          <p:cNvSpPr/>
          <p:nvPr/>
        </p:nvSpPr>
        <p:spPr>
          <a:xfrm>
            <a:off x="236229" y="2116205"/>
            <a:ext cx="2049405" cy="720505"/>
          </a:xfrm>
          <a:prstGeom prst="wedgeRoundRectCallout">
            <a:avLst>
              <a:gd name="adj1" fmla="val 58009"/>
              <a:gd name="adj2" fmla="val -12194"/>
              <a:gd name="adj3" fmla="val 16667"/>
            </a:avLst>
          </a:prstGeom>
          <a:solidFill>
            <a:srgbClr val="FFFF00">
              <a:alpha val="20000"/>
            </a:srgb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b="1" dirty="0">
                <a:solidFill>
                  <a:srgbClr val="0000FF"/>
                </a:solidFill>
              </a:rPr>
              <a:t>週</a:t>
            </a:r>
            <a:r>
              <a:rPr lang="zh-TW" altLang="en-US" sz="1000" b="1" dirty="0" smtClean="0">
                <a:solidFill>
                  <a:srgbClr val="0000FF"/>
                </a:solidFill>
              </a:rPr>
              <a:t>報</a:t>
            </a:r>
            <a:r>
              <a:rPr lang="en-US" altLang="zh-TW" sz="1000" b="1" dirty="0" smtClean="0">
                <a:solidFill>
                  <a:srgbClr val="0000FF"/>
                </a:solidFill>
              </a:rPr>
              <a:t>:</a:t>
            </a:r>
          </a:p>
          <a:p>
            <a:r>
              <a:rPr lang="zh-TW" altLang="en-US" sz="1000" dirty="0" smtClean="0">
                <a:solidFill>
                  <a:srgbClr val="002060"/>
                </a:solidFill>
              </a:rPr>
              <a:t>含</a:t>
            </a:r>
            <a:r>
              <a:rPr lang="en-US" altLang="zh-TW" sz="1000" dirty="0" smtClean="0">
                <a:solidFill>
                  <a:srgbClr val="002060"/>
                </a:solidFill>
              </a:rPr>
              <a:t>weekly</a:t>
            </a:r>
            <a:r>
              <a:rPr lang="zh-TW" altLang="en-US" sz="1000" dirty="0" smtClean="0">
                <a:solidFill>
                  <a:srgbClr val="002060"/>
                </a:solidFill>
              </a:rPr>
              <a:t> </a:t>
            </a:r>
            <a:r>
              <a:rPr lang="en-US" altLang="zh-TW" sz="1000" dirty="0" smtClean="0">
                <a:solidFill>
                  <a:srgbClr val="002060"/>
                </a:solidFill>
              </a:rPr>
              <a:t>Production</a:t>
            </a:r>
            <a:r>
              <a:rPr lang="zh-TW" altLang="en-US" sz="1000" dirty="0" smtClean="0">
                <a:solidFill>
                  <a:srgbClr val="002060"/>
                </a:solidFill>
              </a:rPr>
              <a:t>、</a:t>
            </a:r>
            <a:r>
              <a:rPr lang="en-US" altLang="zh-TW" sz="1000" dirty="0" smtClean="0">
                <a:solidFill>
                  <a:srgbClr val="002060"/>
                </a:solidFill>
              </a:rPr>
              <a:t>FPY</a:t>
            </a:r>
            <a:r>
              <a:rPr lang="zh-TW" altLang="en-US" sz="1000" dirty="0" smtClean="0">
                <a:solidFill>
                  <a:srgbClr val="002060"/>
                </a:solidFill>
              </a:rPr>
              <a:t>與</a:t>
            </a:r>
            <a:r>
              <a:rPr lang="en-US" altLang="zh-TW" sz="10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000" dirty="0" smtClean="0">
                <a:solidFill>
                  <a:srgbClr val="002060"/>
                </a:solidFill>
              </a:rPr>
              <a:t>等趨勢圖</a:t>
            </a:r>
            <a:r>
              <a:rPr lang="en-US" altLang="zh-TW" sz="1000" dirty="0" smtClean="0">
                <a:solidFill>
                  <a:srgbClr val="002060"/>
                </a:solidFill>
              </a:rPr>
              <a:t>&amp;</a:t>
            </a:r>
            <a:r>
              <a:rPr lang="zh-TW" altLang="en-US" sz="1000" dirty="0" smtClean="0">
                <a:solidFill>
                  <a:srgbClr val="002060"/>
                </a:solidFill>
              </a:rPr>
              <a:t>統計資訊</a:t>
            </a:r>
            <a:endParaRPr lang="zh-TW" altLang="en-US" sz="1000" dirty="0">
              <a:solidFill>
                <a:srgbClr val="002060"/>
              </a:solidFill>
            </a:endParaRPr>
          </a:p>
        </p:txBody>
      </p:sp>
      <p:pic>
        <p:nvPicPr>
          <p:cNvPr id="7" name="圖片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354" y="1520000"/>
            <a:ext cx="243000" cy="253623"/>
          </a:xfrm>
          <a:prstGeom prst="rect">
            <a:avLst/>
          </a:prstGeom>
        </p:spPr>
      </p:pic>
      <p:pic>
        <p:nvPicPr>
          <p:cNvPr id="32" name="圖片 3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0247" y="2161773"/>
            <a:ext cx="243000" cy="253623"/>
          </a:xfrm>
          <a:prstGeom prst="rect">
            <a:avLst/>
          </a:prstGeom>
        </p:spPr>
      </p:pic>
      <p:pic>
        <p:nvPicPr>
          <p:cNvPr id="34" name="圖片 3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581" y="2731630"/>
            <a:ext cx="243000" cy="253623"/>
          </a:xfrm>
          <a:prstGeom prst="rect">
            <a:avLst/>
          </a:prstGeom>
        </p:spPr>
      </p:pic>
      <p:pic>
        <p:nvPicPr>
          <p:cNvPr id="11" name="圖片 1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zh-TW" altLang="en-US" b="1" dirty="0" smtClean="0">
                <a:solidFill>
                  <a:srgbClr val="00B0F0"/>
                </a:solidFill>
              </a:rPr>
              <a:t>日報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15" name="左中括弧 14"/>
          <p:cNvSpPr/>
          <p:nvPr/>
        </p:nvSpPr>
        <p:spPr>
          <a:xfrm>
            <a:off x="4821385" y="1012863"/>
            <a:ext cx="121492" cy="1583265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906106" y="990895"/>
            <a:ext cx="3977319" cy="158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first pass yield (FPY</a:t>
            </a:r>
            <a:r>
              <a:rPr lang="zh-TW" altLang="en-US" sz="1100" dirty="0" smtClean="0">
                <a:solidFill>
                  <a:srgbClr val="002060"/>
                </a:solidFill>
              </a:rPr>
              <a:t>直通</a:t>
            </a:r>
            <a:r>
              <a:rPr lang="zh-TW" altLang="en-US" sz="1100" dirty="0">
                <a:solidFill>
                  <a:srgbClr val="002060"/>
                </a:solidFill>
              </a:rPr>
              <a:t>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 Daily final pass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最終良率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Hourly first pass yield trend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</a:t>
            </a:r>
            <a:r>
              <a:rPr lang="en-US" altLang="zh-TW" sz="1100" dirty="0" smtClean="0">
                <a:solidFill>
                  <a:srgbClr val="002060"/>
                </a:solidFill>
              </a:rPr>
              <a:t>FPY</a:t>
            </a:r>
            <a:r>
              <a:rPr lang="zh-TW" altLang="en-US" sz="1100" dirty="0" smtClean="0">
                <a:solidFill>
                  <a:srgbClr val="002060"/>
                </a:solidFill>
              </a:rPr>
              <a:t>趨勢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 Each station-type’s daily yield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各類工站良率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 Each station-type’s test counts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各類工站測試數量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F: Model minimum 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各機種最小</a:t>
            </a:r>
            <a:r>
              <a:rPr lang="en-US" altLang="zh-TW" sz="1100" dirty="0" err="1" smtClean="0">
                <a:solidFill>
                  <a:srgbClr val="002060"/>
                </a:solidFill>
              </a:rPr>
              <a:t>Cpk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  <a:endParaRPr lang="zh-TW" altLang="en-US" sz="1100" dirty="0">
              <a:solidFill>
                <a:srgbClr val="00206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85438" y="1012863"/>
            <a:ext cx="4501662" cy="1630180"/>
            <a:chOff x="185438" y="1012863"/>
            <a:chExt cx="4501662" cy="1630180"/>
          </a:xfrm>
        </p:grpSpPr>
        <p:grpSp>
          <p:nvGrpSpPr>
            <p:cNvPr id="10" name="群組 9"/>
            <p:cNvGrpSpPr/>
            <p:nvPr/>
          </p:nvGrpSpPr>
          <p:grpSpPr>
            <a:xfrm>
              <a:off x="185438" y="1012863"/>
              <a:ext cx="4469690" cy="1630180"/>
              <a:chOff x="306932" y="1006469"/>
              <a:chExt cx="4469690" cy="163018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32" y="1006469"/>
                <a:ext cx="4469690" cy="163018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338905" y="1576672"/>
                <a:ext cx="696990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67867" y="1576672"/>
                <a:ext cx="2576943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67867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378718" y="2109848"/>
                <a:ext cx="1266092" cy="4951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676782" y="1576672"/>
                <a:ext cx="1067867" cy="3672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905" y="2109848"/>
                <a:ext cx="696990" cy="49192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/>
            <p:cNvSpPr txBox="1"/>
            <p:nvPr/>
          </p:nvSpPr>
          <p:spPr>
            <a:xfrm>
              <a:off x="665018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54751" y="1561563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95668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267538" y="207818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386563" y="1558564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F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65017" y="208611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0" y="695482"/>
            <a:ext cx="173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70C0"/>
                </a:solidFill>
              </a:rPr>
              <a:t>&gt;&gt; </a:t>
            </a:r>
            <a:r>
              <a:rPr lang="en-US" altLang="zh-TW" sz="1200" b="1" dirty="0" err="1" smtClean="0">
                <a:solidFill>
                  <a:srgbClr val="0070C0"/>
                </a:solidFill>
              </a:rPr>
              <a:t>Qaulity</a:t>
            </a:r>
            <a:r>
              <a:rPr lang="en-US" altLang="zh-TW" sz="1200" b="1" dirty="0" smtClean="0">
                <a:solidFill>
                  <a:srgbClr val="0070C0"/>
                </a:solidFill>
              </a:rPr>
              <a:t> metrics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-1" y="2735649"/>
            <a:ext cx="200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70C0"/>
                </a:solidFill>
              </a:rPr>
              <a:t>&gt;&gt; Production metrics</a:t>
            </a:r>
            <a:endParaRPr lang="zh-TW" altLang="en-US" sz="1200" b="1" dirty="0">
              <a:solidFill>
                <a:srgbClr val="0070C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5438" y="3037628"/>
            <a:ext cx="4514441" cy="1622708"/>
            <a:chOff x="185438" y="3037628"/>
            <a:chExt cx="4514441" cy="162270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438" y="3037628"/>
              <a:ext cx="4469690" cy="1622708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204624" y="3617048"/>
              <a:ext cx="1074258" cy="334695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346025" y="3617048"/>
              <a:ext cx="103908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2256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558487" y="3617048"/>
              <a:ext cx="1074258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46025" y="4138692"/>
              <a:ext cx="3286719" cy="48816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13573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A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3267537" y="3607659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B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4399342" y="361255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C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4365783" y="4114147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D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1013512" y="3602761"/>
              <a:ext cx="300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dirty="0" smtClean="0">
                  <a:solidFill>
                    <a:srgbClr val="FFFF00"/>
                  </a:solidFill>
                </a:rPr>
                <a:t>E</a:t>
              </a:r>
              <a:endParaRPr lang="zh-TW" altLang="en-US" sz="1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1" name="左中括弧 50"/>
          <p:cNvSpPr/>
          <p:nvPr/>
        </p:nvSpPr>
        <p:spPr>
          <a:xfrm>
            <a:off x="4821384" y="3162620"/>
            <a:ext cx="129474" cy="1273110"/>
          </a:xfrm>
          <a:prstGeom prst="leftBracket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4906107" y="3104981"/>
            <a:ext cx="397731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A: Daily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日產能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B: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Pie-chart for model type 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機種類型產能圓</a:t>
            </a:r>
            <a:r>
              <a:rPr lang="zh-TW" altLang="en-US" sz="1100" dirty="0">
                <a:solidFill>
                  <a:srgbClr val="002060"/>
                </a:solidFill>
              </a:rPr>
              <a:t>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C: </a:t>
            </a:r>
            <a:r>
              <a:rPr lang="en-US" altLang="zh-TW" sz="1100" dirty="0">
                <a:solidFill>
                  <a:srgbClr val="002060"/>
                </a:solidFill>
              </a:rPr>
              <a:t>Pie-chart for model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(</a:t>
            </a:r>
            <a:r>
              <a:rPr lang="zh-TW" altLang="en-US" sz="1100" dirty="0" smtClean="0">
                <a:solidFill>
                  <a:srgbClr val="002060"/>
                </a:solidFill>
              </a:rPr>
              <a:t>機種產能圓餅圖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D: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Production hourly trend (</a:t>
            </a:r>
            <a:r>
              <a:rPr lang="zh-TW" altLang="en-US" sz="1100" dirty="0" smtClean="0">
                <a:solidFill>
                  <a:srgbClr val="002060"/>
                </a:solidFill>
              </a:rPr>
              <a:t>每小時產能趨勢圖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100" dirty="0" smtClean="0">
                <a:solidFill>
                  <a:srgbClr val="002060"/>
                </a:solidFill>
              </a:rPr>
              <a:t>E: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zh-TW" sz="1100" dirty="0" smtClean="0">
                <a:solidFill>
                  <a:srgbClr val="002060"/>
                </a:solidFill>
              </a:rPr>
              <a:t>(</a:t>
            </a:r>
            <a:r>
              <a:rPr lang="zh-TW" altLang="en-US" sz="1100" dirty="0" smtClean="0">
                <a:solidFill>
                  <a:srgbClr val="002060"/>
                </a:solidFill>
              </a:rPr>
              <a:t>剩餘</a:t>
            </a:r>
            <a:r>
              <a:rPr lang="en-US" altLang="zh-TW" sz="1100" dirty="0" smtClean="0">
                <a:solidFill>
                  <a:srgbClr val="002060"/>
                </a:solidFill>
              </a:rPr>
              <a:t>MAC</a:t>
            </a:r>
            <a:r>
              <a:rPr lang="zh-TW" altLang="en-US" sz="1100" dirty="0" smtClean="0">
                <a:solidFill>
                  <a:srgbClr val="002060"/>
                </a:solidFill>
              </a:rPr>
              <a:t>數量</a:t>
            </a:r>
            <a:r>
              <a:rPr lang="en-US" altLang="zh-TW" sz="1100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583341" y="446617"/>
            <a:ext cx="5422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 smtClean="0"/>
              <a:t>月報</a:t>
            </a:r>
            <a:r>
              <a:rPr lang="zh-TW" altLang="en-US" b="0" dirty="0"/>
              <a:t>主要分為</a:t>
            </a:r>
            <a:r>
              <a:rPr lang="zh-TW" altLang="en-US" dirty="0"/>
              <a:t>品質</a:t>
            </a:r>
            <a:r>
              <a:rPr lang="en-US" altLang="zh-TW" dirty="0"/>
              <a:t>(Quality) </a:t>
            </a:r>
            <a:r>
              <a:rPr lang="en-US" altLang="zh-TW" b="0" dirty="0"/>
              <a:t>&amp; </a:t>
            </a:r>
            <a:r>
              <a:rPr lang="zh-TW" altLang="en-US" dirty="0"/>
              <a:t>產能</a:t>
            </a:r>
            <a:r>
              <a:rPr lang="en-US" altLang="zh-TW" dirty="0"/>
              <a:t>(Production)</a:t>
            </a:r>
            <a:r>
              <a:rPr lang="zh-TW" altLang="en-US" b="0" dirty="0" smtClean="0"/>
              <a:t>兩部分，包含各項指標細項比較</a:t>
            </a:r>
            <a:r>
              <a:rPr lang="en-US" altLang="zh-TW" b="0" dirty="0" smtClean="0"/>
              <a:t>&amp;</a:t>
            </a:r>
            <a:r>
              <a:rPr lang="zh-TW" altLang="en-US" b="0" dirty="0" smtClean="0"/>
              <a:t>統計結果。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3853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40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zh-TW" altLang="en-US" b="1" dirty="0" smtClean="0">
                <a:solidFill>
                  <a:srgbClr val="00B0F0"/>
                </a:solidFill>
              </a:rPr>
              <a:t>週報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127589" y="1213378"/>
            <a:ext cx="7502235" cy="2884851"/>
            <a:chOff x="303735" y="937018"/>
            <a:chExt cx="7502235" cy="2884851"/>
          </a:xfrm>
        </p:grpSpPr>
        <p:grpSp>
          <p:nvGrpSpPr>
            <p:cNvPr id="9" name="群組 8"/>
            <p:cNvGrpSpPr/>
            <p:nvPr/>
          </p:nvGrpSpPr>
          <p:grpSpPr>
            <a:xfrm>
              <a:off x="303735" y="937018"/>
              <a:ext cx="7502235" cy="2884851"/>
              <a:chOff x="310129" y="994568"/>
              <a:chExt cx="7502235" cy="2884851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129" y="994568"/>
                <a:ext cx="7502235" cy="2884851"/>
              </a:xfrm>
              <a:prstGeom prst="rect">
                <a:avLst/>
              </a:prstGeom>
            </p:spPr>
          </p:pic>
          <p:sp>
            <p:nvSpPr>
              <p:cNvPr id="53" name="矩形 52"/>
              <p:cNvSpPr/>
              <p:nvPr/>
            </p:nvSpPr>
            <p:spPr>
              <a:xfrm>
                <a:off x="373273" y="1962720"/>
                <a:ext cx="3659997" cy="716200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098815" y="1969696"/>
                <a:ext cx="2130935" cy="709224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279308" y="1962719"/>
                <a:ext cx="1488295" cy="69701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50098" y="2989547"/>
                <a:ext cx="2449051" cy="846759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847107" y="2989548"/>
                <a:ext cx="3066118" cy="84036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985163" y="2989548"/>
                <a:ext cx="1782439" cy="833972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文字方塊 59"/>
            <p:cNvSpPr txBox="1"/>
            <p:nvPr/>
          </p:nvSpPr>
          <p:spPr>
            <a:xfrm>
              <a:off x="3002172" y="1905169"/>
              <a:ext cx="1070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比較</a:t>
              </a: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5133108" y="1909152"/>
              <a:ext cx="109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6199375" y="1912146"/>
              <a:ext cx="1606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>
                  <a:solidFill>
                    <a:srgbClr val="FFFF00"/>
                  </a:solidFill>
                </a:rPr>
                <a:t>一週各機種</a:t>
              </a:r>
              <a:r>
                <a:rPr lang="en-US" altLang="zh-TW" sz="8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8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8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941574" y="2924353"/>
              <a:ext cx="18991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前後週產能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755839" y="2947777"/>
              <a:ext cx="11414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一週產能趨勢圖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985958" y="2931998"/>
              <a:ext cx="18040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一週各機種生產數量圓餅圖</a:t>
              </a:r>
            </a:p>
          </p:txBody>
        </p:sp>
      </p:grpSp>
      <p:sp>
        <p:nvSpPr>
          <p:cNvPr id="75" name="左中括弧 74"/>
          <p:cNvSpPr/>
          <p:nvPr/>
        </p:nvSpPr>
        <p:spPr>
          <a:xfrm>
            <a:off x="978347" y="2020643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299737" y="2276698"/>
            <a:ext cx="762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Quality</a:t>
            </a:r>
          </a:p>
        </p:txBody>
      </p:sp>
      <p:sp>
        <p:nvSpPr>
          <p:cNvPr id="77" name="左中括弧 76"/>
          <p:cNvSpPr/>
          <p:nvPr/>
        </p:nvSpPr>
        <p:spPr>
          <a:xfrm>
            <a:off x="969550" y="3171117"/>
            <a:ext cx="92717" cy="773720"/>
          </a:xfrm>
          <a:prstGeom prst="leftBracket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70338" y="3427172"/>
            <a:ext cx="983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b="1" dirty="0" smtClean="0">
                <a:solidFill>
                  <a:schemeClr val="tx2"/>
                </a:solidFill>
              </a:rPr>
              <a:t>Production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2583340" y="446617"/>
            <a:ext cx="5873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7030A0"/>
                </a:solidFill>
              </a:defRPr>
            </a:lvl1pPr>
          </a:lstStyle>
          <a:p>
            <a:r>
              <a:rPr lang="zh-TW" altLang="en-US" b="0" dirty="0"/>
              <a:t>週報主要分為</a:t>
            </a:r>
            <a:r>
              <a:rPr lang="zh-TW" altLang="en-US" dirty="0"/>
              <a:t>品質</a:t>
            </a:r>
            <a:r>
              <a:rPr lang="en-US" altLang="zh-TW" dirty="0"/>
              <a:t>(Quality) </a:t>
            </a:r>
            <a:r>
              <a:rPr lang="en-US" altLang="zh-TW" b="0" dirty="0"/>
              <a:t>&amp; </a:t>
            </a:r>
            <a:r>
              <a:rPr lang="zh-TW" altLang="en-US" dirty="0"/>
              <a:t>產能</a:t>
            </a:r>
            <a:r>
              <a:rPr lang="en-US" altLang="zh-TW" dirty="0"/>
              <a:t>(Production)</a:t>
            </a:r>
            <a:r>
              <a:rPr lang="zh-TW" altLang="en-US" b="0" dirty="0"/>
              <a:t>兩指標部分，主要呈現趨勢圖以及前後週指標比較。</a:t>
            </a:r>
          </a:p>
        </p:txBody>
      </p:sp>
    </p:spTree>
    <p:extLst>
      <p:ext uri="{BB962C8B-B14F-4D97-AF65-F5344CB8AC3E}">
        <p14:creationId xmlns:p14="http://schemas.microsoft.com/office/powerpoint/2010/main" val="27172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0" y="0"/>
            <a:ext cx="8380413" cy="519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600" b="1" kern="1200" cap="all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System dashboard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5F6F-5F43-4CEF-ACE7-03EB4D63724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圖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7329" y="4284619"/>
            <a:ext cx="532574" cy="546814"/>
          </a:xfrm>
          <a:prstGeom prst="rect">
            <a:avLst/>
          </a:prstGeom>
        </p:spPr>
      </p:pic>
      <p:sp>
        <p:nvSpPr>
          <p:cNvPr id="17" name="五邊形 16"/>
          <p:cNvSpPr/>
          <p:nvPr/>
        </p:nvSpPr>
        <p:spPr>
          <a:xfrm>
            <a:off x="0" y="429591"/>
            <a:ext cx="2583339" cy="291259"/>
          </a:xfrm>
          <a:prstGeom prst="homePlate">
            <a:avLst>
              <a:gd name="adj" fmla="val 3463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F0"/>
                </a:solidFill>
              </a:rPr>
              <a:t>Query dashboard list</a:t>
            </a:r>
            <a:r>
              <a:rPr lang="zh-TW" altLang="en-US" b="1" dirty="0" smtClean="0">
                <a:solidFill>
                  <a:srgbClr val="00B0F0"/>
                </a:solidFill>
              </a:rPr>
              <a:t> </a:t>
            </a:r>
            <a:r>
              <a:rPr lang="en-US" altLang="zh-TW" b="1" dirty="0" smtClean="0">
                <a:solidFill>
                  <a:srgbClr val="00B0F0"/>
                </a:solidFill>
              </a:rPr>
              <a:t>(</a:t>
            </a:r>
            <a:r>
              <a:rPr lang="zh-TW" altLang="en-US" b="1" dirty="0" smtClean="0">
                <a:solidFill>
                  <a:srgbClr val="00B0F0"/>
                </a:solidFill>
              </a:rPr>
              <a:t>月報</a:t>
            </a:r>
            <a:r>
              <a:rPr lang="en-US" altLang="zh-TW" b="1" dirty="0" smtClean="0">
                <a:solidFill>
                  <a:srgbClr val="00B0F0"/>
                </a:solidFill>
              </a:rPr>
              <a:t>)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0338" y="1208780"/>
            <a:ext cx="8581296" cy="2878624"/>
            <a:chOff x="70338" y="1208780"/>
            <a:chExt cx="8581296" cy="287862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424" y="1208780"/>
              <a:ext cx="7502235" cy="287862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80569" y="2174071"/>
              <a:ext cx="2413088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56801" y="2174071"/>
              <a:ext cx="3050929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70874" y="2174071"/>
              <a:ext cx="1791235" cy="716200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57393" y="3200898"/>
              <a:ext cx="2449051" cy="8467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4001" y="3203597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151427" y="3206296"/>
              <a:ext cx="2423474" cy="844059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68778" y="2161283"/>
              <a:ext cx="875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指標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731789" y="2153657"/>
              <a:ext cx="10310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FPY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趨勢圖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792464" y="2644050"/>
              <a:ext cx="1832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minimum </a:t>
              </a:r>
              <a:r>
                <a:rPr lang="en-US" altLang="zh-TW" sz="1000" b="1" dirty="0" err="1">
                  <a:solidFill>
                    <a:srgbClr val="FFFF00"/>
                  </a:solidFill>
                </a:rPr>
                <a:t>Cpk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統計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755252" y="3664253"/>
              <a:ext cx="19359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前後月產能</a:t>
              </a:r>
              <a:r>
                <a:rPr lang="en-US" altLang="zh-TW" sz="1000" b="1" dirty="0">
                  <a:solidFill>
                    <a:srgbClr val="FFFF00"/>
                  </a:solidFill>
                </a:rPr>
                <a:t>&amp;</a:t>
              </a:r>
              <a:r>
                <a:rPr lang="zh-TW" altLang="en-US" sz="1000" b="1" dirty="0">
                  <a:solidFill>
                    <a:srgbClr val="FFFF00"/>
                  </a:solidFill>
                </a:rPr>
                <a:t>產能達成率比較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096342" y="3185254"/>
              <a:ext cx="1023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月產能趨勢圖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843614" y="3816680"/>
              <a:ext cx="18080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 dirty="0">
                  <a:solidFill>
                    <a:srgbClr val="FFFF00"/>
                  </a:solidFill>
                </a:rPr>
                <a:t>月各機種生產數量統計情形</a:t>
              </a:r>
            </a:p>
          </p:txBody>
        </p:sp>
        <p:sp>
          <p:nvSpPr>
            <p:cNvPr id="33" name="左中括弧 32"/>
            <p:cNvSpPr/>
            <p:nvPr/>
          </p:nvSpPr>
          <p:spPr>
            <a:xfrm>
              <a:off x="978347" y="2020643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9737" y="2276698"/>
              <a:ext cx="7625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Quality</a:t>
              </a:r>
            </a:p>
          </p:txBody>
        </p:sp>
        <p:sp>
          <p:nvSpPr>
            <p:cNvPr id="35" name="左中括弧 34"/>
            <p:cNvSpPr/>
            <p:nvPr/>
          </p:nvSpPr>
          <p:spPr>
            <a:xfrm>
              <a:off x="969550" y="3171117"/>
              <a:ext cx="92717" cy="773720"/>
            </a:xfrm>
            <a:prstGeom prst="leftBracket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0338" y="3427172"/>
              <a:ext cx="9831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 smtClean="0">
                  <a:solidFill>
                    <a:schemeClr val="tx2"/>
                  </a:solidFill>
                </a:rPr>
                <a:t>Production</a:t>
              </a: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2583339" y="444848"/>
            <a:ext cx="5265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0">
                <a:solidFill>
                  <a:srgbClr val="7030A0"/>
                </a:solidFill>
              </a:defRPr>
            </a:lvl1pPr>
          </a:lstStyle>
          <a:p>
            <a:r>
              <a:rPr lang="zh-TW" altLang="en-US" dirty="0"/>
              <a:t>月報主要分為</a:t>
            </a:r>
            <a:r>
              <a:rPr lang="zh-TW" altLang="en-US" b="1" dirty="0"/>
              <a:t>品質</a:t>
            </a:r>
            <a:r>
              <a:rPr lang="en-US" altLang="zh-TW" b="1" dirty="0"/>
              <a:t>(Quality) </a:t>
            </a:r>
            <a:r>
              <a:rPr lang="en-US" altLang="zh-TW" dirty="0"/>
              <a:t>&amp; </a:t>
            </a:r>
            <a:r>
              <a:rPr lang="zh-TW" altLang="en-US" b="1" dirty="0"/>
              <a:t>產能</a:t>
            </a:r>
            <a:r>
              <a:rPr lang="en-US" altLang="zh-TW" b="1" dirty="0"/>
              <a:t>(Production)</a:t>
            </a:r>
            <a:r>
              <a:rPr lang="zh-TW" altLang="en-US" dirty="0"/>
              <a:t>兩指標部分，主要呈現當月各項指標統計。</a:t>
            </a:r>
          </a:p>
        </p:txBody>
      </p:sp>
    </p:spTree>
    <p:extLst>
      <p:ext uri="{BB962C8B-B14F-4D97-AF65-F5344CB8AC3E}">
        <p14:creationId xmlns:p14="http://schemas.microsoft.com/office/powerpoint/2010/main" val="21768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908 CBN PPT Template">
  <a:themeElements>
    <a:clrScheme name="Custom 649">
      <a:dk1>
        <a:srgbClr val="243347"/>
      </a:dk1>
      <a:lt1>
        <a:sysClr val="window" lastClr="FFFFFF"/>
      </a:lt1>
      <a:dk2>
        <a:srgbClr val="EE742B"/>
      </a:dk2>
      <a:lt2>
        <a:srgbClr val="575756"/>
      </a:lt2>
      <a:accent1>
        <a:srgbClr val="FDC400"/>
      </a:accent1>
      <a:accent2>
        <a:srgbClr val="F5B0A3"/>
      </a:accent2>
      <a:accent3>
        <a:srgbClr val="D9415C"/>
      </a:accent3>
      <a:accent4>
        <a:srgbClr val="68B5C8"/>
      </a:accent4>
      <a:accent5>
        <a:srgbClr val="239A98"/>
      </a:accent5>
      <a:accent6>
        <a:srgbClr val="A8D0C0"/>
      </a:accent6>
      <a:hlink>
        <a:srgbClr val="239A98"/>
      </a:hlink>
      <a:folHlink>
        <a:srgbClr val="239A98"/>
      </a:folHlink>
    </a:clrScheme>
    <a:fontScheme name="Custom 47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08 CBN PPT Template" id="{63098C15-1CB1-4BD0-A9FD-B085493E2A45}" vid="{537E70BC-B3E5-419D-84B7-FAC2AFE9C3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61CE53C3C741BD3DA6A7A1B40D2D" ma:contentTypeVersion="2" ma:contentTypeDescription="Create a new document." ma:contentTypeScope="" ma:versionID="07c91979420c1029fd509f2ac3378a59">
  <xsd:schema xmlns:xsd="http://www.w3.org/2001/XMLSchema" xmlns:xs="http://www.w3.org/2001/XMLSchema" xmlns:p="http://schemas.microsoft.com/office/2006/metadata/properties" xmlns:ns1="http://schemas.microsoft.com/sharepoint/v3" xmlns:ns2="47a7f89e-098f-4ffe-993d-25cf6d28bf5b" targetNamespace="http://schemas.microsoft.com/office/2006/metadata/properties" ma:root="true" ma:fieldsID="8d837a8139a9e364bc604092960e6f25" ns1:_="" ns2:_="">
    <xsd:import namespace="http://schemas.microsoft.com/sharepoint/v3"/>
    <xsd:import namespace="47a7f89e-098f-4ffe-993d-25cf6d28bf5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7f89e-098f-4ffe-993d-25cf6d28bf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AFB47-25FB-4881-BCF4-1B53A474A3E0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47a7f89e-098f-4ffe-993d-25cf6d28bf5b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A6F8CC-DA4E-418F-88F5-C3E270690A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210FAA-456E-428B-885E-4B43381A8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a7f89e-098f-4ffe-993d-25cf6d28bf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CBN Template (201907)</Template>
  <TotalTime>173819</TotalTime>
  <Words>4722</Words>
  <Application>Microsoft Office PowerPoint</Application>
  <PresentationFormat>如螢幕大小 (16:9)</PresentationFormat>
  <Paragraphs>626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Arial Rounded MT Bold</vt:lpstr>
      <vt:lpstr>BloomSpeak Title Heavy</vt:lpstr>
      <vt:lpstr>Arial</vt:lpstr>
      <vt:lpstr>Calibri</vt:lpstr>
      <vt:lpstr>Cambria Math</vt:lpstr>
      <vt:lpstr>Wingdings</vt:lpstr>
      <vt:lpstr>201908 CBN PPT Template</vt:lpstr>
      <vt:lpstr>Smart factory systeM (user)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Liberty Global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Realizing ‘build-in quality’</dc:title>
  <dc:creator>kity_lee</dc:creator>
  <cp:lastModifiedBy>aidan_kao</cp:lastModifiedBy>
  <cp:revision>2599</cp:revision>
  <dcterms:created xsi:type="dcterms:W3CDTF">2019-07-12T09:58:51Z</dcterms:created>
  <dcterms:modified xsi:type="dcterms:W3CDTF">2021-05-14T08:08:25Z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0x0101001A1861CE53C3C741BD3DA6A7A1B40D2D</vt:lpwstr>
  </property>
  <property fmtid="{D5CDD505-2E9C-101B-9397-08002B2CF9AE}" pid="3" name="Order">
    <vt:r8>41900</vt:r8>
  </property>
  <property fmtid="{D5CDD505-2E9C-101B-9397-08002B2CF9AE}" pid="4" name="xd_ProgID">
    <vt:lpwstr/>
  </property>
  <property fmtid="{D5CDD505-2E9C-101B-9397-08002B2CF9AE}" pid="5" name="_CopySource">
    <vt:lpwstr>http://pmo.compalbn.com/sites/RDCenter/MAT_CR1300/Shared Documents/Report/Daily report/2019_10/CBN_20191008_PQT_Daily_Report_V1.pptx</vt:lpwstr>
  </property>
  <property fmtid="{D5CDD505-2E9C-101B-9397-08002B2CF9AE}" pid="6" name="TemplateUrl">
    <vt:lpwstr/>
  </property>
</Properties>
</file>